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sldIdLst>
    <p:sldId id="256" r:id="rId2"/>
    <p:sldId id="282" r:id="rId3"/>
    <p:sldId id="1080" r:id="rId4"/>
    <p:sldId id="1111" r:id="rId5"/>
    <p:sldId id="1104" r:id="rId6"/>
    <p:sldId id="1112" r:id="rId7"/>
    <p:sldId id="1114" r:id="rId8"/>
    <p:sldId id="1115" r:id="rId9"/>
    <p:sldId id="1116" r:id="rId10"/>
    <p:sldId id="1117" r:id="rId11"/>
    <p:sldId id="1113" r:id="rId12"/>
    <p:sldId id="602" r:id="rId13"/>
    <p:sldId id="273" r:id="rId14"/>
    <p:sldId id="274" r:id="rId15"/>
    <p:sldId id="275" r:id="rId16"/>
    <p:sldId id="27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80"/>
            <p14:sldId id="1111"/>
            <p14:sldId id="1104"/>
            <p14:sldId id="1112"/>
            <p14:sldId id="1114"/>
            <p14:sldId id="1115"/>
            <p14:sldId id="1116"/>
            <p14:sldId id="1117"/>
            <p14:sldId id="1113"/>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9" autoAdjust="0"/>
    <p:restoredTop sz="96447" autoAdjust="0"/>
  </p:normalViewPr>
  <p:slideViewPr>
    <p:cSldViewPr snapToGrid="0">
      <p:cViewPr varScale="1">
        <p:scale>
          <a:sx n="84" d="100"/>
          <a:sy n="84" d="100"/>
        </p:scale>
        <p:origin x="84" y="19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2021-03-31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Optimization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Optimization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Optimization</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Optimization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Optimization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Optimization</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Optimization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Optimization</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Optimization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Optimization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Optimization</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image" Target="../media/image8.png"/><Relationship Id="rId3" Type="http://schemas.openxmlformats.org/officeDocument/2006/relationships/audio" Target="../media/media8.m4a"/><Relationship Id="rId7" Type="http://schemas.openxmlformats.org/officeDocument/2006/relationships/oleObject" Target="../embeddings/oleObject2.bin"/><Relationship Id="rId12" Type="http://schemas.openxmlformats.org/officeDocument/2006/relationships/image" Target="../media/image12.wmf"/><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9.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11.wmf"/><Relationship Id="rId4" Type="http://schemas.openxmlformats.org/officeDocument/2006/relationships/slideLayout" Target="../slideLayouts/slideLayout2.xml"/><Relationship Id="rId9"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8.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13.wmf"/><Relationship Id="rId5" Type="http://schemas.openxmlformats.org/officeDocument/2006/relationships/oleObject" Target="../embeddings/oleObject5.bin"/><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Optimization</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A6FDD86A-F8B1-4E2E-9920-AF29CEA1E7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6789"/>
    </mc:Choice>
    <mc:Fallback xmlns="">
      <p:transition spd="slow" advTm="6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DB6EA-56F3-4A27-9EF5-FFFD25A013F4}"/>
              </a:ext>
            </a:extLst>
          </p:cNvPr>
          <p:cNvSpPr>
            <a:spLocks noGrp="1"/>
          </p:cNvSpPr>
          <p:nvPr>
            <p:ph type="title"/>
          </p:nvPr>
        </p:nvSpPr>
        <p:spPr/>
        <p:txBody>
          <a:bodyPr/>
          <a:lstStyle/>
          <a:p>
            <a:r>
              <a:rPr lang="en-US" dirty="0"/>
              <a:t>Issues with optimization</a:t>
            </a:r>
          </a:p>
        </p:txBody>
      </p:sp>
      <p:sp>
        <p:nvSpPr>
          <p:cNvPr id="3" name="Content Placeholder 2">
            <a:extLst>
              <a:ext uri="{FF2B5EF4-FFF2-40B4-BE49-F238E27FC236}">
                <a16:creationId xmlns:a16="http://schemas.microsoft.com/office/drawing/2014/main" id="{001D291E-9C55-4894-9605-5819F81F1535}"/>
              </a:ext>
            </a:extLst>
          </p:cNvPr>
          <p:cNvSpPr>
            <a:spLocks noGrp="1"/>
          </p:cNvSpPr>
          <p:nvPr>
            <p:ph idx="1"/>
          </p:nvPr>
        </p:nvSpPr>
        <p:spPr/>
        <p:txBody>
          <a:bodyPr/>
          <a:lstStyle/>
          <a:p>
            <a:r>
              <a:rPr lang="en-US" dirty="0"/>
              <a:t>Essentially, as far as the computer is concerned, sin(</a:t>
            </a:r>
            <a:r>
              <a:rPr lang="en-US" i="1" dirty="0"/>
              <a:t>x</a:t>
            </a:r>
            <a:r>
              <a:rPr lang="en-US" dirty="0"/>
              <a:t>) has a minimum at every value of </a:t>
            </a:r>
            <a:r>
              <a:rPr lang="en-US" i="1" dirty="0"/>
              <a:t>x</a:t>
            </a:r>
            <a:r>
              <a:rPr lang="en-US" dirty="0"/>
              <a:t> on the interval</a:t>
            </a:r>
            <a:endParaRPr lang="en-US" dirty="0">
              <a:latin typeface="Times New Roman" panose="02020603050405020304" pitchFamily="18" charset="0"/>
            </a:endParaRPr>
          </a:p>
          <a:p>
            <a:pPr marL="0" indent="0" algn="ctr">
              <a:buNone/>
            </a:pPr>
            <a:r>
              <a:rPr lang="en-US" dirty="0">
                <a:latin typeface="Times New Roman" panose="02020603050405020304" pitchFamily="18" charset="0"/>
              </a:rPr>
              <a:t>[</a:t>
            </a:r>
            <a:r>
              <a:rPr lang="en-US" dirty="0">
                <a:solidFill>
                  <a:srgbClr val="00B0F0"/>
                </a:solidFill>
                <a:latin typeface="Times New Roman" panose="02020603050405020304" pitchFamily="18" charset="0"/>
              </a:rPr>
              <a:t>–1.5707963</a:t>
            </a:r>
            <a:r>
              <a:rPr lang="en-US" dirty="0">
                <a:latin typeface="Times New Roman" panose="02020603050405020304" pitchFamily="18" charset="0"/>
              </a:rPr>
              <a:t>37, </a:t>
            </a:r>
            <a:r>
              <a:rPr lang="en-US" dirty="0">
                <a:solidFill>
                  <a:srgbClr val="00B0F0"/>
                </a:solidFill>
                <a:latin typeface="Times New Roman" panose="02020603050405020304" pitchFamily="18" charset="0"/>
              </a:rPr>
              <a:t>–1.5707963</a:t>
            </a:r>
            <a:r>
              <a:rPr lang="en-US" dirty="0">
                <a:latin typeface="Times New Roman" panose="02020603050405020304" pitchFamily="18" charset="0"/>
              </a:rPr>
              <a:t>17]</a:t>
            </a:r>
          </a:p>
          <a:p>
            <a:endParaRPr lang="en-US" dirty="0"/>
          </a:p>
          <a:p>
            <a:pPr lvl="1"/>
            <a:r>
              <a:rPr lang="en-US" dirty="0">
                <a:solidFill>
                  <a:prstClr val="white"/>
                </a:solidFill>
              </a:rPr>
              <a:t>The correct answer is </a:t>
            </a:r>
            <a:r>
              <a:rPr lang="en-US" dirty="0">
                <a:solidFill>
                  <a:srgbClr val="00B0F0"/>
                </a:solidFill>
                <a:latin typeface="Times New Roman" panose="02020603050405020304" pitchFamily="18" charset="0"/>
              </a:rPr>
              <a:t>–</a:t>
            </a:r>
            <a:r>
              <a:rPr lang="en-US" dirty="0">
                <a:solidFill>
                  <a:srgbClr val="00B0F0"/>
                </a:solidFill>
              </a:rPr>
              <a:t>1.5707963</a:t>
            </a:r>
            <a:r>
              <a:rPr lang="en-US" dirty="0">
                <a:solidFill>
                  <a:prstClr val="white"/>
                </a:solidFill>
              </a:rPr>
              <a:t>26794897</a:t>
            </a:r>
          </a:p>
          <a:p>
            <a:pPr lvl="1"/>
            <a:r>
              <a:rPr lang="en-US" dirty="0">
                <a:solidFill>
                  <a:prstClr val="white"/>
                </a:solidFill>
              </a:rPr>
              <a:t>Thus, you cannot have more than eight significant digits</a:t>
            </a:r>
          </a:p>
          <a:p>
            <a:pPr marL="457200" lvl="1" indent="0">
              <a:buNone/>
            </a:pPr>
            <a:endParaRPr lang="en-US" dirty="0">
              <a:solidFill>
                <a:prstClr val="white"/>
              </a:solidFill>
              <a:latin typeface="Times New Roman" panose="02020603050405020304" pitchFamily="18" charset="0"/>
            </a:endParaRPr>
          </a:p>
          <a:p>
            <a:pPr marL="0" indent="0">
              <a:buNone/>
            </a:pPr>
            <a:endParaRPr lang="en-US" sz="1400" dirty="0">
              <a:latin typeface="Consolas" panose="020B0609020204030204" pitchFamily="49" charset="0"/>
            </a:endParaRPr>
          </a:p>
        </p:txBody>
      </p:sp>
      <p:sp>
        <p:nvSpPr>
          <p:cNvPr id="4" name="Footer Placeholder 3">
            <a:extLst>
              <a:ext uri="{FF2B5EF4-FFF2-40B4-BE49-F238E27FC236}">
                <a16:creationId xmlns:a16="http://schemas.microsoft.com/office/drawing/2014/main" id="{D26877A3-1E1D-48BD-B5AE-3B09B8931A73}"/>
              </a:ext>
            </a:extLst>
          </p:cNvPr>
          <p:cNvSpPr>
            <a:spLocks noGrp="1"/>
          </p:cNvSpPr>
          <p:nvPr>
            <p:ph type="ftr" sz="quarter" idx="11"/>
          </p:nvPr>
        </p:nvSpPr>
        <p:spPr/>
        <p:txBody>
          <a:bodyPr/>
          <a:lstStyle/>
          <a:p>
            <a:r>
              <a:rPr lang="en-US"/>
              <a:t>Optimization</a:t>
            </a:r>
            <a:endParaRPr lang="en-CA" dirty="0"/>
          </a:p>
        </p:txBody>
      </p:sp>
      <p:sp>
        <p:nvSpPr>
          <p:cNvPr id="5" name="Slide Number Placeholder 4">
            <a:extLst>
              <a:ext uri="{FF2B5EF4-FFF2-40B4-BE49-F238E27FC236}">
                <a16:creationId xmlns:a16="http://schemas.microsoft.com/office/drawing/2014/main" id="{06D2A633-6C62-4C9B-A097-80DF9AD889AF}"/>
              </a:ext>
            </a:extLst>
          </p:cNvPr>
          <p:cNvSpPr>
            <a:spLocks noGrp="1"/>
          </p:cNvSpPr>
          <p:nvPr>
            <p:ph type="sldNum" sz="quarter" idx="12"/>
          </p:nvPr>
        </p:nvSpPr>
        <p:spPr/>
        <p:txBody>
          <a:bodyPr/>
          <a:lstStyle/>
          <a:p>
            <a:fld id="{42EF6DC8-DA9C-4533-8A40-BB00A2545AF8}" type="slidenum">
              <a:rPr lang="en-CA" smtClean="0"/>
              <a:pPr/>
              <a:t>10</a:t>
            </a:fld>
            <a:endParaRPr lang="en-CA"/>
          </a:p>
        </p:txBody>
      </p:sp>
      <p:pic>
        <p:nvPicPr>
          <p:cNvPr id="7" name="Audio 6">
            <a:hlinkClick r:id="" action="ppaction://media"/>
            <a:extLst>
              <a:ext uri="{FF2B5EF4-FFF2-40B4-BE49-F238E27FC236}">
                <a16:creationId xmlns:a16="http://schemas.microsoft.com/office/drawing/2014/main" id="{12CCD6EE-7C0E-43A0-B9FA-FFCF58F61AB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15499021"/>
      </p:ext>
    </p:extLst>
  </p:cSld>
  <p:clrMapOvr>
    <a:masterClrMapping/>
  </p:clrMapOvr>
  <mc:AlternateContent xmlns:mc="http://schemas.openxmlformats.org/markup-compatibility/2006">
    <mc:Choice xmlns:p14="http://schemas.microsoft.com/office/powerpoint/2010/main" Requires="p14">
      <p:transition spd="slow" p14:dur="2000" advTm="52878"/>
    </mc:Choice>
    <mc:Fallback>
      <p:transition spd="slow" advTm="52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63313-72AA-4D31-85B4-3110CE5742AF}"/>
              </a:ext>
            </a:extLst>
          </p:cNvPr>
          <p:cNvSpPr>
            <a:spLocks noGrp="1"/>
          </p:cNvSpPr>
          <p:nvPr>
            <p:ph type="title"/>
          </p:nvPr>
        </p:nvSpPr>
        <p:spPr/>
        <p:txBody>
          <a:bodyPr/>
          <a:lstStyle/>
          <a:p>
            <a:r>
              <a:rPr lang="en-US" dirty="0"/>
              <a:t>Looking ahead</a:t>
            </a:r>
          </a:p>
        </p:txBody>
      </p:sp>
      <p:sp>
        <p:nvSpPr>
          <p:cNvPr id="3" name="Content Placeholder 2">
            <a:extLst>
              <a:ext uri="{FF2B5EF4-FFF2-40B4-BE49-F238E27FC236}">
                <a16:creationId xmlns:a16="http://schemas.microsoft.com/office/drawing/2014/main" id="{4ADE51A9-51D3-46F6-BF1F-99A2D2B0B51C}"/>
              </a:ext>
            </a:extLst>
          </p:cNvPr>
          <p:cNvSpPr>
            <a:spLocks noGrp="1"/>
          </p:cNvSpPr>
          <p:nvPr>
            <p:ph idx="1"/>
          </p:nvPr>
        </p:nvSpPr>
        <p:spPr/>
        <p:txBody>
          <a:bodyPr/>
          <a:lstStyle/>
          <a:p>
            <a:r>
              <a:rPr lang="en-US" dirty="0"/>
              <a:t>In this section, we will look at:</a:t>
            </a:r>
          </a:p>
          <a:p>
            <a:pPr lvl="1"/>
            <a:r>
              <a:rPr lang="en-US" dirty="0"/>
              <a:t>Unconstrained optimization finding local minima of a real-valued function of a real variable</a:t>
            </a:r>
          </a:p>
          <a:p>
            <a:pPr lvl="1"/>
            <a:r>
              <a:rPr lang="en-US" dirty="0"/>
              <a:t>Unconstrained optimization finding local minima of a real-valued function of a vector variable</a:t>
            </a:r>
          </a:p>
        </p:txBody>
      </p:sp>
      <p:sp>
        <p:nvSpPr>
          <p:cNvPr id="4" name="Footer Placeholder 3">
            <a:extLst>
              <a:ext uri="{FF2B5EF4-FFF2-40B4-BE49-F238E27FC236}">
                <a16:creationId xmlns:a16="http://schemas.microsoft.com/office/drawing/2014/main" id="{78C27F8D-F2EA-4433-A402-42E3CA8D0E34}"/>
              </a:ext>
            </a:extLst>
          </p:cNvPr>
          <p:cNvSpPr>
            <a:spLocks noGrp="1"/>
          </p:cNvSpPr>
          <p:nvPr>
            <p:ph type="ftr" sz="quarter" idx="11"/>
          </p:nvPr>
        </p:nvSpPr>
        <p:spPr/>
        <p:txBody>
          <a:bodyPr/>
          <a:lstStyle/>
          <a:p>
            <a:r>
              <a:rPr lang="en-US"/>
              <a:t>Optimization</a:t>
            </a:r>
            <a:endParaRPr lang="en-CA" dirty="0"/>
          </a:p>
        </p:txBody>
      </p:sp>
      <p:sp>
        <p:nvSpPr>
          <p:cNvPr id="5" name="Slide Number Placeholder 4">
            <a:extLst>
              <a:ext uri="{FF2B5EF4-FFF2-40B4-BE49-F238E27FC236}">
                <a16:creationId xmlns:a16="http://schemas.microsoft.com/office/drawing/2014/main" id="{98663996-8DD4-4A08-A26A-84564B5CAA3C}"/>
              </a:ext>
            </a:extLst>
          </p:cNvPr>
          <p:cNvSpPr>
            <a:spLocks noGrp="1"/>
          </p:cNvSpPr>
          <p:nvPr>
            <p:ph type="sldNum" sz="quarter" idx="12"/>
          </p:nvPr>
        </p:nvSpPr>
        <p:spPr/>
        <p:txBody>
          <a:bodyPr/>
          <a:lstStyle/>
          <a:p>
            <a:fld id="{42EF6DC8-DA9C-4533-8A40-BB00A2545AF8}" type="slidenum">
              <a:rPr lang="en-CA" smtClean="0"/>
              <a:pPr/>
              <a:t>11</a:t>
            </a:fld>
            <a:endParaRPr lang="en-CA"/>
          </a:p>
        </p:txBody>
      </p:sp>
      <p:pic>
        <p:nvPicPr>
          <p:cNvPr id="6" name="Audio 5">
            <a:hlinkClick r:id="" action="ppaction://media"/>
            <a:extLst>
              <a:ext uri="{FF2B5EF4-FFF2-40B4-BE49-F238E27FC236}">
                <a16:creationId xmlns:a16="http://schemas.microsoft.com/office/drawing/2014/main" id="{A69AF10B-19BD-42ED-BCCE-64B0991360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68602706"/>
      </p:ext>
    </p:extLst>
  </p:cSld>
  <p:clrMapOvr>
    <a:masterClrMapping/>
  </p:clrMapOvr>
  <mc:AlternateContent xmlns:mc="http://schemas.openxmlformats.org/markup-compatibility/2006" xmlns:p14="http://schemas.microsoft.com/office/powerpoint/2010/main">
    <mc:Choice Requires="p14">
      <p:transition spd="slow" p14:dur="2000" advTm="19815"/>
    </mc:Choice>
    <mc:Fallback xmlns="">
      <p:transition spd="slow" advTm="19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Have an overview of the ideas to be covered in this section</a:t>
            </a:r>
          </a:p>
          <a:p>
            <a:pPr lvl="1"/>
            <a:r>
              <a:rPr lang="en-US" dirty="0"/>
              <a:t>Are aware of some of the ideas behind optimization</a:t>
            </a:r>
          </a:p>
          <a:p>
            <a:pPr lvl="1"/>
            <a:r>
              <a:rPr lang="en-US" dirty="0"/>
              <a:t>Understand that we will first optimize functions of a real variable and then go on to functions of a vector variable</a:t>
            </a:r>
          </a:p>
          <a:p>
            <a:pPr lvl="1"/>
            <a:r>
              <a:rPr lang="en-US" dirty="0"/>
              <a:t>Are aware that optimization may not be as accurate as root finding</a:t>
            </a:r>
          </a:p>
        </p:txBody>
      </p:sp>
      <p:sp>
        <p:nvSpPr>
          <p:cNvPr id="4" name="Footer Placeholder 3"/>
          <p:cNvSpPr>
            <a:spLocks noGrp="1"/>
          </p:cNvSpPr>
          <p:nvPr>
            <p:ph type="ftr" sz="quarter" idx="11"/>
          </p:nvPr>
        </p:nvSpPr>
        <p:spPr/>
        <p:txBody>
          <a:bodyPr/>
          <a:lstStyle/>
          <a:p>
            <a:r>
              <a:rPr lang="en-US"/>
              <a:t>Optimization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8" name="Audio 7">
            <a:hlinkClick r:id="" action="ppaction://media"/>
            <a:extLst>
              <a:ext uri="{FF2B5EF4-FFF2-40B4-BE49-F238E27FC236}">
                <a16:creationId xmlns:a16="http://schemas.microsoft.com/office/drawing/2014/main" id="{67A8DCEC-697C-4C76-A220-720D6139144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60584"/>
    </mc:Choice>
    <mc:Fallback>
      <p:transition spd="slow" advTm="60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https://en.wikipedia.org/wiki/Mathematical_optimization</a:t>
            </a:r>
          </a:p>
        </p:txBody>
      </p:sp>
      <p:sp>
        <p:nvSpPr>
          <p:cNvPr id="4" name="Footer Placeholder 3"/>
          <p:cNvSpPr>
            <a:spLocks noGrp="1"/>
          </p:cNvSpPr>
          <p:nvPr>
            <p:ph type="ftr" sz="quarter" idx="11"/>
          </p:nvPr>
        </p:nvSpPr>
        <p:spPr/>
        <p:txBody>
          <a:bodyPr/>
          <a:lstStyle/>
          <a:p>
            <a:r>
              <a:rPr lang="en-US"/>
              <a:t>Optimization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Optimization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Optimization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Optimization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Describe what will be covered in the next section</a:t>
            </a:r>
          </a:p>
          <a:p>
            <a:pPr lvl="2"/>
            <a:r>
              <a:rPr lang="en-US" dirty="0"/>
              <a:t>Optimization</a:t>
            </a:r>
          </a:p>
          <a:p>
            <a:pPr lvl="1"/>
            <a:r>
              <a:rPr lang="en-US" dirty="0"/>
              <a:t>Give definitions of various terms</a:t>
            </a:r>
          </a:p>
          <a:p>
            <a:pPr lvl="1"/>
            <a:r>
              <a:rPr lang="en-US" dirty="0"/>
              <a:t>Discuss constrained optimization</a:t>
            </a:r>
          </a:p>
          <a:p>
            <a:pPr lvl="1"/>
            <a:r>
              <a:rPr lang="en-US" dirty="0"/>
              <a:t>Describe some issues with optimization versus root finding</a:t>
            </a:r>
          </a:p>
          <a:p>
            <a:pPr lvl="1"/>
            <a:r>
              <a:rPr lang="en-US" dirty="0"/>
              <a:t>Describe the two major topics in this section</a:t>
            </a:r>
          </a:p>
        </p:txBody>
      </p:sp>
      <p:sp>
        <p:nvSpPr>
          <p:cNvPr id="4" name="Footer Placeholder 3"/>
          <p:cNvSpPr>
            <a:spLocks noGrp="1"/>
          </p:cNvSpPr>
          <p:nvPr>
            <p:ph type="ftr" sz="quarter" idx="11"/>
          </p:nvPr>
        </p:nvSpPr>
        <p:spPr/>
        <p:txBody>
          <a:bodyPr/>
          <a:lstStyle/>
          <a:p>
            <a:r>
              <a:rPr lang="en-US"/>
              <a:t>Optimization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500718C5-B6D5-4B92-AD80-4B4A83E2EA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39085"/>
    </mc:Choice>
    <mc:Fallback>
      <p:transition spd="slow" advTm="39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Optimization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Optimization involves the process of,</a:t>
            </a:r>
            <a:br>
              <a:rPr lang="en-US" dirty="0"/>
            </a:br>
            <a:r>
              <a:rPr lang="en-US" dirty="0"/>
              <a:t>	given a function </a:t>
            </a:r>
            <a:r>
              <a:rPr lang="en-US" i="1" dirty="0">
                <a:latin typeface="Times New Roman" panose="02020603050405020304" pitchFamily="18" charset="0"/>
              </a:rPr>
              <a:t>f</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a:t>
            </a:r>
            <a:r>
              <a:rPr lang="en-US" dirty="0"/>
              <a:t>, find an argument</a:t>
            </a:r>
          </a:p>
          <a:p>
            <a:pPr lvl="1"/>
            <a:r>
              <a:rPr lang="en-US" i="1" dirty="0" err="1">
                <a:latin typeface="Times New Roman" panose="02020603050405020304" pitchFamily="18" charset="0"/>
                <a:ea typeface="Tahoma" panose="020B0604030504040204" pitchFamily="34" charset="0"/>
              </a:rPr>
              <a:t>x</a:t>
            </a:r>
            <a:r>
              <a:rPr lang="en-US" baseline="-25000" dirty="0" err="1">
                <a:latin typeface="Times New Roman" panose="02020603050405020304" pitchFamily="18" charset="0"/>
                <a:ea typeface="Tahoma" panose="020B0604030504040204" pitchFamily="34" charset="0"/>
              </a:rPr>
              <a:t>max</a:t>
            </a:r>
            <a:r>
              <a:rPr lang="en-US" dirty="0"/>
              <a:t> such that </a:t>
            </a:r>
            <a:r>
              <a:rPr lang="en-US" i="1" dirty="0">
                <a:latin typeface="Times New Roman" panose="02020603050405020304" pitchFamily="18" charset="0"/>
                <a:ea typeface="Tahoma" panose="020B0604030504040204" pitchFamily="34" charset="0"/>
              </a:rPr>
              <a:t>f </a:t>
            </a:r>
            <a:r>
              <a:rPr lang="en-US" dirty="0">
                <a:latin typeface="Times New Roman" panose="02020603050405020304" pitchFamily="18" charset="0"/>
                <a:ea typeface="Tahoma" panose="020B0604030504040204" pitchFamily="34" charset="0"/>
              </a:rPr>
              <a:t>(</a:t>
            </a:r>
            <a:r>
              <a:rPr lang="en-US" i="1" dirty="0" err="1">
                <a:latin typeface="Times New Roman" panose="02020603050405020304" pitchFamily="18" charset="0"/>
                <a:ea typeface="Tahoma" panose="020B0604030504040204" pitchFamily="34" charset="0"/>
              </a:rPr>
              <a:t>x</a:t>
            </a:r>
            <a:r>
              <a:rPr lang="en-US" baseline="-25000" dirty="0" err="1">
                <a:latin typeface="Times New Roman" panose="02020603050405020304" pitchFamily="18" charset="0"/>
                <a:ea typeface="Tahoma" panose="020B0604030504040204" pitchFamily="34" charset="0"/>
              </a:rPr>
              <a:t>max</a:t>
            </a:r>
            <a:r>
              <a:rPr lang="en-US" dirty="0">
                <a:latin typeface="Times New Roman" panose="02020603050405020304" pitchFamily="18" charset="0"/>
                <a:ea typeface="Tahoma" panose="020B0604030504040204" pitchFamily="34" charset="0"/>
              </a:rPr>
              <a:t>) ≥ </a:t>
            </a:r>
            <a:r>
              <a:rPr lang="en-US" i="1" dirty="0">
                <a:latin typeface="Times New Roman" panose="02020603050405020304" pitchFamily="18" charset="0"/>
                <a:ea typeface="Tahoma" panose="020B0604030504040204" pitchFamily="34" charset="0"/>
              </a:rPr>
              <a:t>f </a:t>
            </a:r>
            <a:r>
              <a:rPr lang="en-US" dirty="0">
                <a:latin typeface="Times New Roman" panose="02020603050405020304" pitchFamily="18" charset="0"/>
                <a:ea typeface="Tahoma" panose="020B0604030504040204" pitchFamily="34" charset="0"/>
              </a:rPr>
              <a:t>(</a:t>
            </a:r>
            <a:r>
              <a:rPr lang="en-US" i="1" dirty="0">
                <a:latin typeface="Times New Roman" panose="02020603050405020304" pitchFamily="18" charset="0"/>
                <a:ea typeface="Tahoma" panose="020B0604030504040204" pitchFamily="34" charset="0"/>
              </a:rPr>
              <a:t>x</a:t>
            </a:r>
            <a:r>
              <a:rPr lang="en-US" dirty="0">
                <a:latin typeface="Times New Roman" panose="02020603050405020304" pitchFamily="18" charset="0"/>
                <a:ea typeface="Tahoma" panose="020B0604030504040204" pitchFamily="34" charset="0"/>
              </a:rPr>
              <a:t>)</a:t>
            </a:r>
            <a:r>
              <a:rPr lang="en-US" dirty="0"/>
              <a:t> for all </a:t>
            </a:r>
            <a:r>
              <a:rPr lang="en-US" i="1" dirty="0">
                <a:latin typeface="Times New Roman" panose="02020603050405020304" pitchFamily="18" charset="0"/>
              </a:rPr>
              <a:t>x</a:t>
            </a:r>
            <a:r>
              <a:rPr lang="en-US" dirty="0"/>
              <a:t> of interest  </a:t>
            </a:r>
          </a:p>
          <a:p>
            <a:pPr lvl="1"/>
            <a:r>
              <a:rPr lang="en-US" i="1" dirty="0" err="1">
                <a:latin typeface="Times New Roman" panose="02020603050405020304" pitchFamily="18" charset="0"/>
                <a:ea typeface="Tahoma" panose="020B0604030504040204" pitchFamily="34" charset="0"/>
              </a:rPr>
              <a:t>x</a:t>
            </a:r>
            <a:r>
              <a:rPr lang="en-US" baseline="-25000" dirty="0" err="1">
                <a:latin typeface="Times New Roman" panose="02020603050405020304" pitchFamily="18" charset="0"/>
                <a:ea typeface="Tahoma" panose="020B0604030504040204" pitchFamily="34" charset="0"/>
              </a:rPr>
              <a:t>min</a:t>
            </a:r>
            <a:r>
              <a:rPr lang="en-US" dirty="0"/>
              <a:t> such that </a:t>
            </a:r>
            <a:r>
              <a:rPr lang="en-US" i="1" dirty="0">
                <a:latin typeface="Times New Roman" panose="02020603050405020304" pitchFamily="18" charset="0"/>
                <a:ea typeface="Tahoma" panose="020B0604030504040204" pitchFamily="34" charset="0"/>
              </a:rPr>
              <a:t>f </a:t>
            </a:r>
            <a:r>
              <a:rPr lang="en-US" dirty="0">
                <a:latin typeface="Times New Roman" panose="02020603050405020304" pitchFamily="18" charset="0"/>
                <a:ea typeface="Tahoma" panose="020B0604030504040204" pitchFamily="34" charset="0"/>
              </a:rPr>
              <a:t>(</a:t>
            </a:r>
            <a:r>
              <a:rPr lang="en-US" i="1" dirty="0" err="1">
                <a:latin typeface="Times New Roman" panose="02020603050405020304" pitchFamily="18" charset="0"/>
                <a:ea typeface="Tahoma" panose="020B0604030504040204" pitchFamily="34" charset="0"/>
              </a:rPr>
              <a:t>x</a:t>
            </a:r>
            <a:r>
              <a:rPr lang="en-US" baseline="-25000" dirty="0" err="1">
                <a:latin typeface="Times New Roman" panose="02020603050405020304" pitchFamily="18" charset="0"/>
                <a:ea typeface="Tahoma" panose="020B0604030504040204" pitchFamily="34" charset="0"/>
              </a:rPr>
              <a:t>min</a:t>
            </a:r>
            <a:r>
              <a:rPr lang="en-US" dirty="0">
                <a:latin typeface="Times New Roman" panose="02020603050405020304" pitchFamily="18" charset="0"/>
                <a:ea typeface="Tahoma" panose="020B0604030504040204" pitchFamily="34" charset="0"/>
              </a:rPr>
              <a:t>) ≤ </a:t>
            </a:r>
            <a:r>
              <a:rPr lang="en-US" i="1" dirty="0">
                <a:latin typeface="Times New Roman" panose="02020603050405020304" pitchFamily="18" charset="0"/>
                <a:ea typeface="Tahoma" panose="020B0604030504040204" pitchFamily="34" charset="0"/>
              </a:rPr>
              <a:t>f </a:t>
            </a:r>
            <a:r>
              <a:rPr lang="en-US" dirty="0">
                <a:latin typeface="Times New Roman" panose="02020603050405020304" pitchFamily="18" charset="0"/>
                <a:ea typeface="Tahoma" panose="020B0604030504040204" pitchFamily="34" charset="0"/>
              </a:rPr>
              <a:t>(</a:t>
            </a:r>
            <a:r>
              <a:rPr lang="en-US" i="1" dirty="0">
                <a:latin typeface="Times New Roman" panose="02020603050405020304" pitchFamily="18" charset="0"/>
                <a:ea typeface="Tahoma" panose="020B0604030504040204" pitchFamily="34" charset="0"/>
              </a:rPr>
              <a:t>x</a:t>
            </a:r>
            <a:r>
              <a:rPr lang="en-US" dirty="0">
                <a:latin typeface="Times New Roman" panose="02020603050405020304" pitchFamily="18" charset="0"/>
                <a:ea typeface="Tahoma" panose="020B0604030504040204" pitchFamily="34" charset="0"/>
              </a:rPr>
              <a:t>)</a:t>
            </a:r>
            <a:r>
              <a:rPr lang="en-US" dirty="0"/>
              <a:t> for all </a:t>
            </a:r>
            <a:r>
              <a:rPr lang="en-US" i="1" dirty="0">
                <a:latin typeface="Times New Roman" panose="02020603050405020304" pitchFamily="18" charset="0"/>
              </a:rPr>
              <a:t>x</a:t>
            </a:r>
            <a:r>
              <a:rPr lang="en-US" dirty="0"/>
              <a:t> of interest</a:t>
            </a:r>
          </a:p>
          <a:p>
            <a:pPr lvl="1"/>
            <a:endParaRPr lang="en-US" dirty="0"/>
          </a:p>
          <a:p>
            <a:r>
              <a:rPr lang="en-US" dirty="0"/>
              <a:t>The first process is called </a:t>
            </a:r>
            <a:r>
              <a:rPr lang="en-US" i="1" dirty="0"/>
              <a:t>maximization</a:t>
            </a:r>
            <a:r>
              <a:rPr lang="en-US" dirty="0"/>
              <a:t> and the second </a:t>
            </a:r>
            <a:r>
              <a:rPr lang="en-US" i="1" dirty="0"/>
              <a:t>minimization</a:t>
            </a:r>
            <a:endParaRPr lang="en-US" dirty="0"/>
          </a:p>
          <a:p>
            <a:pPr lvl="1"/>
            <a:r>
              <a:rPr lang="en-US" dirty="0"/>
              <a:t>Solutions to the first are </a:t>
            </a:r>
            <a:r>
              <a:rPr lang="en-US" i="1" dirty="0"/>
              <a:t>maxima</a:t>
            </a:r>
            <a:r>
              <a:rPr lang="en-US" dirty="0"/>
              <a:t> while solutions to the second are </a:t>
            </a:r>
            <a:r>
              <a:rPr lang="en-US" i="1" dirty="0"/>
              <a:t>minima</a:t>
            </a:r>
            <a:r>
              <a:rPr lang="en-US" dirty="0"/>
              <a:t>, together known as </a:t>
            </a:r>
            <a:r>
              <a:rPr lang="en-US" i="1" dirty="0"/>
              <a:t>extrema</a:t>
            </a:r>
            <a:endParaRPr lang="en-US" dirty="0"/>
          </a:p>
          <a:p>
            <a:pPr lvl="1"/>
            <a:r>
              <a:rPr lang="en-US" dirty="0"/>
              <a:t>As maximizing  </a:t>
            </a:r>
            <a:r>
              <a:rPr lang="en-US" i="1" dirty="0">
                <a:latin typeface="Times New Roman" panose="02020603050405020304" pitchFamily="18" charset="0"/>
              </a:rPr>
              <a:t>f</a:t>
            </a:r>
            <a:r>
              <a:rPr lang="en-US" dirty="0">
                <a:latin typeface="Times New Roman" panose="02020603050405020304" pitchFamily="18" charset="0"/>
              </a:rPr>
              <a:t> (</a:t>
            </a:r>
            <a:r>
              <a:rPr lang="en-US" i="1" dirty="0">
                <a:latin typeface="Times New Roman" panose="02020603050405020304" pitchFamily="18" charset="0"/>
              </a:rPr>
              <a:t>x</a:t>
            </a:r>
            <a:r>
              <a:rPr lang="en-US" dirty="0">
                <a:latin typeface="Times New Roman" panose="02020603050405020304" pitchFamily="18" charset="0"/>
              </a:rPr>
              <a:t>)</a:t>
            </a:r>
            <a:r>
              <a:rPr lang="en-US" dirty="0"/>
              <a:t> is equivalent to minimizing </a:t>
            </a:r>
            <a:r>
              <a:rPr lang="en-US" dirty="0">
                <a:latin typeface="Times New Roman" panose="02020603050405020304" pitchFamily="18" charset="0"/>
              </a:rPr>
              <a:t>–</a:t>
            </a:r>
            <a:r>
              <a:rPr lang="en-US" i="1" dirty="0">
                <a:latin typeface="Times New Roman" panose="02020603050405020304" pitchFamily="18" charset="0"/>
              </a:rPr>
              <a:t>f</a:t>
            </a:r>
            <a:r>
              <a:rPr lang="en-US" dirty="0">
                <a:latin typeface="Times New Roman" panose="02020603050405020304" pitchFamily="18" charset="0"/>
              </a:rPr>
              <a:t> (</a:t>
            </a:r>
            <a:r>
              <a:rPr lang="en-US" i="1" dirty="0">
                <a:latin typeface="Times New Roman" panose="02020603050405020304" pitchFamily="18" charset="0"/>
              </a:rPr>
              <a:t>x</a:t>
            </a:r>
            <a:r>
              <a:rPr lang="en-US" dirty="0">
                <a:latin typeface="Times New Roman" panose="02020603050405020304" pitchFamily="18" charset="0"/>
              </a:rPr>
              <a:t>)</a:t>
            </a:r>
            <a:r>
              <a:rPr lang="en-US" dirty="0"/>
              <a:t>,</a:t>
            </a:r>
            <a:br>
              <a:rPr lang="en-US" dirty="0"/>
            </a:br>
            <a:r>
              <a:rPr lang="en-US" dirty="0"/>
              <a:t>		we will focus entirely on minimization processes in</a:t>
            </a:r>
            <a:br>
              <a:rPr lang="en-US" dirty="0"/>
            </a:br>
            <a:r>
              <a:rPr lang="en-US" dirty="0"/>
              <a:t>		this section</a:t>
            </a:r>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Optimization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pic>
        <p:nvPicPr>
          <p:cNvPr id="9" name="Audio 8">
            <a:hlinkClick r:id="" action="ppaction://media"/>
            <a:extLst>
              <a:ext uri="{FF2B5EF4-FFF2-40B4-BE49-F238E27FC236}">
                <a16:creationId xmlns:a16="http://schemas.microsoft.com/office/drawing/2014/main" id="{85368E08-7642-4A00-9A81-A2D204FDC58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50680825"/>
      </p:ext>
    </p:extLst>
  </p:cSld>
  <p:clrMapOvr>
    <a:masterClrMapping/>
  </p:clrMapOvr>
  <mc:AlternateContent xmlns:mc="http://schemas.openxmlformats.org/markup-compatibility/2006" xmlns:p14="http://schemas.microsoft.com/office/powerpoint/2010/main">
    <mc:Choice Requires="p14">
      <p:transition spd="slow" p14:dur="2000" advTm="76026"/>
    </mc:Choice>
    <mc:Fallback xmlns="">
      <p:transition spd="slow" advTm="76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Optimization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 </a:t>
            </a:r>
            <a:r>
              <a:rPr lang="en-US" i="1" dirty="0"/>
              <a:t>global minima </a:t>
            </a:r>
            <a:r>
              <a:rPr lang="en-US" dirty="0"/>
              <a:t>is a point </a:t>
            </a:r>
            <a:r>
              <a:rPr lang="en-US" i="1" dirty="0" err="1">
                <a:latin typeface="Times New Roman" panose="02020603050405020304" pitchFamily="18" charset="0"/>
                <a:ea typeface="Tahoma" panose="020B0604030504040204" pitchFamily="34" charset="0"/>
              </a:rPr>
              <a:t>x</a:t>
            </a:r>
            <a:r>
              <a:rPr lang="en-US" baseline="-25000" dirty="0" err="1">
                <a:latin typeface="Times New Roman" panose="02020603050405020304" pitchFamily="18" charset="0"/>
                <a:ea typeface="Tahoma" panose="020B0604030504040204" pitchFamily="34" charset="0"/>
              </a:rPr>
              <a:t>min</a:t>
            </a:r>
            <a:r>
              <a:rPr lang="en-US" baseline="-25000" dirty="0">
                <a:latin typeface="Times New Roman" panose="02020603050405020304" pitchFamily="18" charset="0"/>
                <a:ea typeface="Tahoma" panose="020B0604030504040204" pitchFamily="34" charset="0"/>
              </a:rPr>
              <a:t> </a:t>
            </a:r>
            <a:r>
              <a:rPr lang="en-US" dirty="0"/>
              <a:t> such that </a:t>
            </a:r>
            <a:r>
              <a:rPr lang="en-US" i="1" dirty="0">
                <a:latin typeface="Times New Roman" panose="02020603050405020304" pitchFamily="18" charset="0"/>
                <a:ea typeface="Tahoma" panose="020B0604030504040204" pitchFamily="34" charset="0"/>
              </a:rPr>
              <a:t>f </a:t>
            </a:r>
            <a:r>
              <a:rPr lang="en-US" dirty="0">
                <a:latin typeface="Times New Roman" panose="02020603050405020304" pitchFamily="18" charset="0"/>
                <a:ea typeface="Tahoma" panose="020B0604030504040204" pitchFamily="34" charset="0"/>
              </a:rPr>
              <a:t>(</a:t>
            </a:r>
            <a:r>
              <a:rPr lang="en-US" i="1" dirty="0" err="1">
                <a:latin typeface="Times New Roman" panose="02020603050405020304" pitchFamily="18" charset="0"/>
                <a:ea typeface="Tahoma" panose="020B0604030504040204" pitchFamily="34" charset="0"/>
              </a:rPr>
              <a:t>x</a:t>
            </a:r>
            <a:r>
              <a:rPr lang="en-US" baseline="-25000" dirty="0" err="1">
                <a:latin typeface="Times New Roman" panose="02020603050405020304" pitchFamily="18" charset="0"/>
                <a:ea typeface="Tahoma" panose="020B0604030504040204" pitchFamily="34" charset="0"/>
              </a:rPr>
              <a:t>min</a:t>
            </a:r>
            <a:r>
              <a:rPr lang="en-US" dirty="0">
                <a:latin typeface="Times New Roman" panose="02020603050405020304" pitchFamily="18" charset="0"/>
                <a:ea typeface="Tahoma" panose="020B0604030504040204" pitchFamily="34" charset="0"/>
              </a:rPr>
              <a:t>) ≤ </a:t>
            </a:r>
            <a:r>
              <a:rPr lang="en-US" i="1" dirty="0">
                <a:latin typeface="Times New Roman" panose="02020603050405020304" pitchFamily="18" charset="0"/>
                <a:ea typeface="Tahoma" panose="020B0604030504040204" pitchFamily="34" charset="0"/>
              </a:rPr>
              <a:t>f </a:t>
            </a:r>
            <a:r>
              <a:rPr lang="en-US" dirty="0">
                <a:latin typeface="Times New Roman" panose="02020603050405020304" pitchFamily="18" charset="0"/>
                <a:ea typeface="Tahoma" panose="020B0604030504040204" pitchFamily="34" charset="0"/>
              </a:rPr>
              <a:t>(</a:t>
            </a:r>
            <a:r>
              <a:rPr lang="en-US" i="1" dirty="0">
                <a:latin typeface="Times New Roman" panose="02020603050405020304" pitchFamily="18" charset="0"/>
                <a:ea typeface="Tahoma" panose="020B0604030504040204" pitchFamily="34" charset="0"/>
              </a:rPr>
              <a:t>x</a:t>
            </a:r>
            <a:r>
              <a:rPr lang="en-US" dirty="0">
                <a:latin typeface="Times New Roman" panose="02020603050405020304" pitchFamily="18" charset="0"/>
                <a:ea typeface="Tahoma" panose="020B0604030504040204" pitchFamily="34" charset="0"/>
              </a:rPr>
              <a:t>)</a:t>
            </a:r>
            <a:r>
              <a:rPr lang="en-US" dirty="0"/>
              <a:t> for all possible arguments of </a:t>
            </a:r>
            <a:r>
              <a:rPr lang="en-US" i="1" dirty="0">
                <a:latin typeface="Times New Roman" panose="02020603050405020304" pitchFamily="18" charset="0"/>
              </a:rPr>
              <a:t>x</a:t>
            </a:r>
            <a:r>
              <a:rPr lang="en-US" dirty="0"/>
              <a:t> </a:t>
            </a:r>
          </a:p>
          <a:p>
            <a:pPr lvl="1"/>
            <a:r>
              <a:rPr lang="en-US" dirty="0"/>
              <a:t>This is actually a very difficult problem</a:t>
            </a:r>
          </a:p>
          <a:p>
            <a:pPr lvl="1"/>
            <a:endParaRPr lang="en-US" dirty="0"/>
          </a:p>
          <a:p>
            <a:r>
              <a:rPr lang="en-US" dirty="0"/>
              <a:t>A </a:t>
            </a:r>
            <a:r>
              <a:rPr lang="en-US" i="1" dirty="0"/>
              <a:t>local minima </a:t>
            </a:r>
            <a:r>
              <a:rPr lang="en-US" dirty="0"/>
              <a:t>is a point </a:t>
            </a:r>
            <a:r>
              <a:rPr lang="en-US" i="1" dirty="0" err="1">
                <a:latin typeface="Times New Roman" panose="02020603050405020304" pitchFamily="18" charset="0"/>
                <a:ea typeface="Tahoma" panose="020B0604030504040204" pitchFamily="34" charset="0"/>
              </a:rPr>
              <a:t>x</a:t>
            </a:r>
            <a:r>
              <a:rPr lang="en-US" baseline="-25000" dirty="0" err="1">
                <a:latin typeface="Times New Roman" panose="02020603050405020304" pitchFamily="18" charset="0"/>
                <a:ea typeface="Tahoma" panose="020B0604030504040204" pitchFamily="34" charset="0"/>
              </a:rPr>
              <a:t>min</a:t>
            </a:r>
            <a:r>
              <a:rPr lang="en-US" dirty="0"/>
              <a:t> such that </a:t>
            </a:r>
            <a:r>
              <a:rPr lang="en-US" i="1" dirty="0">
                <a:latin typeface="Times New Roman" panose="02020603050405020304" pitchFamily="18" charset="0"/>
                <a:ea typeface="Tahoma" panose="020B0604030504040204" pitchFamily="34" charset="0"/>
              </a:rPr>
              <a:t>f </a:t>
            </a:r>
            <a:r>
              <a:rPr lang="en-US" dirty="0">
                <a:latin typeface="Times New Roman" panose="02020603050405020304" pitchFamily="18" charset="0"/>
                <a:ea typeface="Tahoma" panose="020B0604030504040204" pitchFamily="34" charset="0"/>
              </a:rPr>
              <a:t>(</a:t>
            </a:r>
            <a:r>
              <a:rPr lang="en-US" i="1" dirty="0" err="1">
                <a:latin typeface="Times New Roman" panose="02020603050405020304" pitchFamily="18" charset="0"/>
                <a:ea typeface="Tahoma" panose="020B0604030504040204" pitchFamily="34" charset="0"/>
              </a:rPr>
              <a:t>x</a:t>
            </a:r>
            <a:r>
              <a:rPr lang="en-US" baseline="-25000" dirty="0" err="1">
                <a:latin typeface="Times New Roman" panose="02020603050405020304" pitchFamily="18" charset="0"/>
                <a:ea typeface="Tahoma" panose="020B0604030504040204" pitchFamily="34" charset="0"/>
              </a:rPr>
              <a:t>min</a:t>
            </a:r>
            <a:r>
              <a:rPr lang="en-US" dirty="0">
                <a:latin typeface="Times New Roman" panose="02020603050405020304" pitchFamily="18" charset="0"/>
                <a:ea typeface="Tahoma" panose="020B0604030504040204" pitchFamily="34" charset="0"/>
              </a:rPr>
              <a:t>) ≤ </a:t>
            </a:r>
            <a:r>
              <a:rPr lang="en-US" i="1" dirty="0">
                <a:latin typeface="Times New Roman" panose="02020603050405020304" pitchFamily="18" charset="0"/>
                <a:ea typeface="Tahoma" panose="020B0604030504040204" pitchFamily="34" charset="0"/>
              </a:rPr>
              <a:t>f </a:t>
            </a:r>
            <a:r>
              <a:rPr lang="en-US" dirty="0">
                <a:latin typeface="Times New Roman" panose="02020603050405020304" pitchFamily="18" charset="0"/>
                <a:ea typeface="Tahoma" panose="020B0604030504040204" pitchFamily="34" charset="0"/>
              </a:rPr>
              <a:t>(</a:t>
            </a:r>
            <a:r>
              <a:rPr lang="en-US" i="1" dirty="0">
                <a:latin typeface="Times New Roman" panose="02020603050405020304" pitchFamily="18" charset="0"/>
                <a:ea typeface="Tahoma" panose="020B0604030504040204" pitchFamily="34" charset="0"/>
              </a:rPr>
              <a:t>x</a:t>
            </a:r>
            <a:r>
              <a:rPr lang="en-US" dirty="0">
                <a:latin typeface="Times New Roman" panose="02020603050405020304" pitchFamily="18" charset="0"/>
                <a:ea typeface="Tahoma" panose="020B0604030504040204" pitchFamily="34" charset="0"/>
              </a:rPr>
              <a:t>)</a:t>
            </a:r>
            <a:r>
              <a:rPr lang="en-US" dirty="0"/>
              <a:t> for all </a:t>
            </a:r>
            <a:r>
              <a:rPr lang="en-US" i="1" dirty="0">
                <a:latin typeface="Times New Roman" panose="02020603050405020304" pitchFamily="18" charset="0"/>
              </a:rPr>
              <a:t>x</a:t>
            </a:r>
            <a:r>
              <a:rPr lang="en-US" dirty="0"/>
              <a:t> sufficiently close to </a:t>
            </a:r>
            <a:r>
              <a:rPr lang="en-US" i="1" dirty="0" err="1">
                <a:latin typeface="Times New Roman" panose="02020603050405020304" pitchFamily="18" charset="0"/>
                <a:ea typeface="Tahoma" panose="020B0604030504040204" pitchFamily="34" charset="0"/>
              </a:rPr>
              <a:t>x</a:t>
            </a:r>
            <a:r>
              <a:rPr lang="en-US" baseline="-25000" dirty="0" err="1">
                <a:latin typeface="Times New Roman" panose="02020603050405020304" pitchFamily="18" charset="0"/>
                <a:ea typeface="Tahoma" panose="020B0604030504040204" pitchFamily="34" charset="0"/>
              </a:rPr>
              <a:t>min</a:t>
            </a:r>
            <a:r>
              <a:rPr lang="en-US" dirty="0"/>
              <a:t> </a:t>
            </a:r>
          </a:p>
          <a:p>
            <a:pPr lvl="1"/>
            <a:r>
              <a:rPr lang="en-US" dirty="0"/>
              <a:t>More rigorously, there exists an </a:t>
            </a:r>
            <a:r>
              <a:rPr lang="en-US" i="1" dirty="0">
                <a:latin typeface="Symbol" panose="05050102010706020507" pitchFamily="18" charset="2"/>
              </a:rPr>
              <a:t>e</a:t>
            </a:r>
            <a:r>
              <a:rPr lang="en-US" dirty="0">
                <a:latin typeface="Times New Roman" panose="02020603050405020304" pitchFamily="18" charset="0"/>
              </a:rPr>
              <a:t> &gt; 0</a:t>
            </a:r>
            <a:r>
              <a:rPr lang="en-US" dirty="0"/>
              <a:t> such that </a:t>
            </a:r>
            <a:r>
              <a:rPr lang="en-US" i="1" dirty="0">
                <a:latin typeface="Times New Roman" panose="02020603050405020304" pitchFamily="18" charset="0"/>
                <a:ea typeface="Tahoma" panose="020B0604030504040204" pitchFamily="34" charset="0"/>
              </a:rPr>
              <a:t>f </a:t>
            </a:r>
            <a:r>
              <a:rPr lang="en-US" dirty="0">
                <a:latin typeface="Times New Roman" panose="02020603050405020304" pitchFamily="18" charset="0"/>
                <a:ea typeface="Tahoma" panose="020B0604030504040204" pitchFamily="34" charset="0"/>
              </a:rPr>
              <a:t>(</a:t>
            </a:r>
            <a:r>
              <a:rPr lang="en-US" i="1" dirty="0" err="1">
                <a:latin typeface="Times New Roman" panose="02020603050405020304" pitchFamily="18" charset="0"/>
                <a:ea typeface="Tahoma" panose="020B0604030504040204" pitchFamily="34" charset="0"/>
              </a:rPr>
              <a:t>x</a:t>
            </a:r>
            <a:r>
              <a:rPr lang="en-US" baseline="-25000" dirty="0" err="1">
                <a:latin typeface="Times New Roman" panose="02020603050405020304" pitchFamily="18" charset="0"/>
                <a:ea typeface="Tahoma" panose="020B0604030504040204" pitchFamily="34" charset="0"/>
              </a:rPr>
              <a:t>min</a:t>
            </a:r>
            <a:r>
              <a:rPr lang="en-US" dirty="0">
                <a:latin typeface="Times New Roman" panose="02020603050405020304" pitchFamily="18" charset="0"/>
                <a:ea typeface="Tahoma" panose="020B0604030504040204" pitchFamily="34" charset="0"/>
              </a:rPr>
              <a:t>) ≤ </a:t>
            </a:r>
            <a:r>
              <a:rPr lang="en-US" i="1" dirty="0">
                <a:latin typeface="Times New Roman" panose="02020603050405020304" pitchFamily="18" charset="0"/>
                <a:ea typeface="Tahoma" panose="020B0604030504040204" pitchFamily="34" charset="0"/>
              </a:rPr>
              <a:t>f </a:t>
            </a:r>
            <a:r>
              <a:rPr lang="en-US" dirty="0">
                <a:latin typeface="Times New Roman" panose="02020603050405020304" pitchFamily="18" charset="0"/>
                <a:ea typeface="Tahoma" panose="020B0604030504040204" pitchFamily="34" charset="0"/>
              </a:rPr>
              <a:t>(</a:t>
            </a:r>
            <a:r>
              <a:rPr lang="en-US" i="1" dirty="0">
                <a:latin typeface="Times New Roman" panose="02020603050405020304" pitchFamily="18" charset="0"/>
                <a:ea typeface="Tahoma" panose="020B0604030504040204" pitchFamily="34" charset="0"/>
              </a:rPr>
              <a:t>x</a:t>
            </a:r>
            <a:r>
              <a:rPr lang="en-US" dirty="0">
                <a:latin typeface="Times New Roman" panose="02020603050405020304" pitchFamily="18" charset="0"/>
                <a:ea typeface="Tahoma" panose="020B0604030504040204" pitchFamily="34" charset="0"/>
              </a:rPr>
              <a:t>)</a:t>
            </a:r>
            <a:r>
              <a:rPr lang="en-US" dirty="0"/>
              <a:t> for all </a:t>
            </a:r>
            <a:r>
              <a:rPr lang="en-US" i="1" dirty="0">
                <a:latin typeface="Times New Roman" panose="02020603050405020304" pitchFamily="18" charset="0"/>
              </a:rPr>
              <a:t>x</a:t>
            </a:r>
            <a:r>
              <a:rPr lang="en-US" dirty="0"/>
              <a:t> such that </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 – </a:t>
            </a:r>
            <a:r>
              <a:rPr lang="en-US" i="1" dirty="0" err="1">
                <a:latin typeface="Times New Roman" panose="02020603050405020304" pitchFamily="18" charset="0"/>
              </a:rPr>
              <a:t>x</a:t>
            </a:r>
            <a:r>
              <a:rPr lang="en-US" baseline="-25000" dirty="0" err="1">
                <a:latin typeface="Times New Roman" panose="02020603050405020304" pitchFamily="18" charset="0"/>
              </a:rPr>
              <a:t>min</a:t>
            </a:r>
            <a:r>
              <a:rPr lang="en-US" dirty="0">
                <a:latin typeface="Times New Roman" panose="02020603050405020304" pitchFamily="18" charset="0"/>
              </a:rPr>
              <a:t>| &lt; </a:t>
            </a:r>
            <a:r>
              <a:rPr lang="en-US" i="1" dirty="0">
                <a:latin typeface="Symbol" panose="05050102010706020507" pitchFamily="18" charset="2"/>
              </a:rPr>
              <a:t>e</a:t>
            </a: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Optimization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pic>
        <p:nvPicPr>
          <p:cNvPr id="9" name="Audio 8">
            <a:hlinkClick r:id="" action="ppaction://media"/>
            <a:extLst>
              <a:ext uri="{FF2B5EF4-FFF2-40B4-BE49-F238E27FC236}">
                <a16:creationId xmlns:a16="http://schemas.microsoft.com/office/drawing/2014/main" id="{6F70EC10-749A-421B-90BA-60E5D090414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22168197"/>
      </p:ext>
    </p:extLst>
  </p:cSld>
  <p:clrMapOvr>
    <a:masterClrMapping/>
  </p:clrMapOvr>
  <mc:AlternateContent xmlns:mc="http://schemas.openxmlformats.org/markup-compatibility/2006" xmlns:p14="http://schemas.microsoft.com/office/powerpoint/2010/main">
    <mc:Choice Requires="p14">
      <p:transition spd="slow" p14:dur="2000" advTm="90839"/>
    </mc:Choice>
    <mc:Fallback xmlns="">
      <p:transition spd="slow" advTm="90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72A12-605A-4369-BCF1-A22DDC680A23}"/>
              </a:ext>
            </a:extLst>
          </p:cNvPr>
          <p:cNvSpPr>
            <a:spLocks noGrp="1"/>
          </p:cNvSpPr>
          <p:nvPr>
            <p:ph type="title"/>
          </p:nvPr>
        </p:nvSpPr>
        <p:spPr/>
        <p:txBody>
          <a:bodyPr/>
          <a:lstStyle/>
          <a:p>
            <a:r>
              <a:rPr lang="en-US" dirty="0"/>
              <a:t>Optimization</a:t>
            </a:r>
          </a:p>
        </p:txBody>
      </p:sp>
      <p:sp>
        <p:nvSpPr>
          <p:cNvPr id="3" name="Content Placeholder 2">
            <a:extLst>
              <a:ext uri="{FF2B5EF4-FFF2-40B4-BE49-F238E27FC236}">
                <a16:creationId xmlns:a16="http://schemas.microsoft.com/office/drawing/2014/main" id="{FB5FE293-1D56-4179-95F8-909FC77D926F}"/>
              </a:ext>
            </a:extLst>
          </p:cNvPr>
          <p:cNvSpPr>
            <a:spLocks noGrp="1"/>
          </p:cNvSpPr>
          <p:nvPr>
            <p:ph idx="1"/>
          </p:nvPr>
        </p:nvSpPr>
        <p:spPr/>
        <p:txBody>
          <a:bodyPr/>
          <a:lstStyle/>
          <a:p>
            <a:r>
              <a:rPr lang="en-US" dirty="0"/>
              <a:t>As with root-finding, we will distinguish these two cases:</a:t>
            </a:r>
          </a:p>
          <a:p>
            <a:pPr lvl="1"/>
            <a:r>
              <a:rPr lang="en-US" dirty="0"/>
              <a:t>Optimizing a real-valued function of a real variable</a:t>
            </a:r>
          </a:p>
          <a:p>
            <a:pPr lvl="2"/>
            <a:r>
              <a:rPr lang="en-US" dirty="0"/>
              <a:t>One dimensional</a:t>
            </a:r>
          </a:p>
          <a:p>
            <a:pPr lvl="1"/>
            <a:r>
              <a:rPr lang="en-US" dirty="0"/>
              <a:t>Optimizing a real-valued function of a vector variable</a:t>
            </a:r>
          </a:p>
          <a:p>
            <a:pPr lvl="2"/>
            <a:r>
              <a:rPr lang="en-US" dirty="0"/>
              <a:t>Higher dimensional</a:t>
            </a:r>
          </a:p>
        </p:txBody>
      </p:sp>
      <p:sp>
        <p:nvSpPr>
          <p:cNvPr id="4" name="Footer Placeholder 3">
            <a:extLst>
              <a:ext uri="{FF2B5EF4-FFF2-40B4-BE49-F238E27FC236}">
                <a16:creationId xmlns:a16="http://schemas.microsoft.com/office/drawing/2014/main" id="{EF54F11D-761E-4A67-B3C2-E7923704604E}"/>
              </a:ext>
            </a:extLst>
          </p:cNvPr>
          <p:cNvSpPr>
            <a:spLocks noGrp="1"/>
          </p:cNvSpPr>
          <p:nvPr>
            <p:ph type="ftr" sz="quarter" idx="11"/>
          </p:nvPr>
        </p:nvSpPr>
        <p:spPr/>
        <p:txBody>
          <a:bodyPr/>
          <a:lstStyle/>
          <a:p>
            <a:r>
              <a:rPr lang="en-US"/>
              <a:t>Optimization</a:t>
            </a:r>
            <a:endParaRPr lang="en-CA" dirty="0"/>
          </a:p>
        </p:txBody>
      </p:sp>
      <p:sp>
        <p:nvSpPr>
          <p:cNvPr id="5" name="Slide Number Placeholder 4">
            <a:extLst>
              <a:ext uri="{FF2B5EF4-FFF2-40B4-BE49-F238E27FC236}">
                <a16:creationId xmlns:a16="http://schemas.microsoft.com/office/drawing/2014/main" id="{B6B6FFF1-CB6A-4410-B0F5-590D320E79C1}"/>
              </a:ext>
            </a:extLst>
          </p:cNvPr>
          <p:cNvSpPr>
            <a:spLocks noGrp="1"/>
          </p:cNvSpPr>
          <p:nvPr>
            <p:ph type="sldNum" sz="quarter" idx="12"/>
          </p:nvPr>
        </p:nvSpPr>
        <p:spPr/>
        <p:txBody>
          <a:bodyPr/>
          <a:lstStyle/>
          <a:p>
            <a:fld id="{42EF6DC8-DA9C-4533-8A40-BB00A2545AF8}" type="slidenum">
              <a:rPr lang="en-CA" smtClean="0"/>
              <a:pPr/>
              <a:t>5</a:t>
            </a:fld>
            <a:endParaRPr lang="en-CA"/>
          </a:p>
        </p:txBody>
      </p:sp>
      <p:pic>
        <p:nvPicPr>
          <p:cNvPr id="15" name="Audio 14">
            <a:hlinkClick r:id="" action="ppaction://media"/>
            <a:extLst>
              <a:ext uri="{FF2B5EF4-FFF2-40B4-BE49-F238E27FC236}">
                <a16:creationId xmlns:a16="http://schemas.microsoft.com/office/drawing/2014/main" id="{64FAA11E-3BC1-472F-B5C9-332AB2E5966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93506999"/>
      </p:ext>
    </p:extLst>
  </p:cSld>
  <p:clrMapOvr>
    <a:masterClrMapping/>
  </p:clrMapOvr>
  <mc:AlternateContent xmlns:mc="http://schemas.openxmlformats.org/markup-compatibility/2006" xmlns:p14="http://schemas.microsoft.com/office/powerpoint/2010/main">
    <mc:Choice Requires="p14">
      <p:transition spd="slow" p14:dur="2000" advTm="27593"/>
    </mc:Choice>
    <mc:Fallback xmlns="">
      <p:transition spd="slow" advTm="27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72A12-605A-4369-BCF1-A22DDC680A23}"/>
              </a:ext>
            </a:extLst>
          </p:cNvPr>
          <p:cNvSpPr>
            <a:spLocks noGrp="1"/>
          </p:cNvSpPr>
          <p:nvPr>
            <p:ph type="title"/>
          </p:nvPr>
        </p:nvSpPr>
        <p:spPr/>
        <p:txBody>
          <a:bodyPr/>
          <a:lstStyle/>
          <a:p>
            <a:r>
              <a:rPr lang="en-US" dirty="0"/>
              <a:t>Constrained versus unconstrained</a:t>
            </a:r>
          </a:p>
        </p:txBody>
      </p:sp>
      <p:sp>
        <p:nvSpPr>
          <p:cNvPr id="3" name="Content Placeholder 2">
            <a:extLst>
              <a:ext uri="{FF2B5EF4-FFF2-40B4-BE49-F238E27FC236}">
                <a16:creationId xmlns:a16="http://schemas.microsoft.com/office/drawing/2014/main" id="{FB5FE293-1D56-4179-95F8-909FC77D926F}"/>
              </a:ext>
            </a:extLst>
          </p:cNvPr>
          <p:cNvSpPr>
            <a:spLocks noGrp="1"/>
          </p:cNvSpPr>
          <p:nvPr>
            <p:ph idx="1"/>
          </p:nvPr>
        </p:nvSpPr>
        <p:spPr/>
        <p:txBody>
          <a:bodyPr/>
          <a:lstStyle/>
          <a:p>
            <a:r>
              <a:rPr lang="en-US" dirty="0"/>
              <a:t>In some cases, constraints may be put on the possible solutions</a:t>
            </a:r>
          </a:p>
          <a:p>
            <a:pPr lvl="1"/>
            <a:r>
              <a:rPr lang="en-US" dirty="0"/>
              <a:t>Minimize </a:t>
            </a:r>
            <a:r>
              <a:rPr lang="en-US" i="1" dirty="0">
                <a:latin typeface="Times New Roman" panose="02020603050405020304" pitchFamily="18" charset="0"/>
              </a:rPr>
              <a:t>f</a:t>
            </a:r>
            <a:r>
              <a:rPr lang="en-US" dirty="0">
                <a:latin typeface="Times New Roman" panose="02020603050405020304" pitchFamily="18" charset="0"/>
              </a:rPr>
              <a:t> (</a:t>
            </a:r>
            <a:r>
              <a:rPr lang="en-US" b="1" dirty="0">
                <a:latin typeface="Times New Roman" panose="02020603050405020304" pitchFamily="18" charset="0"/>
              </a:rPr>
              <a:t>x</a:t>
            </a:r>
            <a:r>
              <a:rPr lang="en-US" dirty="0">
                <a:latin typeface="Times New Roman" panose="02020603050405020304" pitchFamily="18" charset="0"/>
              </a:rPr>
              <a:t>)</a:t>
            </a:r>
            <a:r>
              <a:rPr lang="en-US" dirty="0"/>
              <a:t> subject to </a:t>
            </a:r>
            <a:r>
              <a:rPr lang="en-US" b="1" dirty="0"/>
              <a:t>x</a:t>
            </a:r>
            <a:r>
              <a:rPr lang="en-US" dirty="0"/>
              <a:t> satisfying these conditions: ….</a:t>
            </a:r>
          </a:p>
          <a:p>
            <a:pPr lvl="1"/>
            <a:endParaRPr lang="en-US" dirty="0"/>
          </a:p>
          <a:p>
            <a:r>
              <a:rPr lang="en-US" dirty="0"/>
              <a:t>For example, find an </a:t>
            </a:r>
            <a:r>
              <a:rPr lang="en-US" i="1" dirty="0">
                <a:latin typeface="Times New Roman" panose="02020603050405020304" pitchFamily="18" charset="0"/>
              </a:rPr>
              <a:t>n</a:t>
            </a:r>
            <a:r>
              <a:rPr lang="en-US" dirty="0"/>
              <a:t>-dimensional vector </a:t>
            </a:r>
            <a:r>
              <a:rPr lang="en-US" b="1" dirty="0">
                <a:latin typeface="Times New Roman" panose="02020603050405020304" pitchFamily="18" charset="0"/>
              </a:rPr>
              <a:t>x</a:t>
            </a:r>
            <a:r>
              <a:rPr lang="en-US" dirty="0"/>
              <a:t> that maximizes</a:t>
            </a:r>
          </a:p>
          <a:p>
            <a:pPr marL="0" indent="0">
              <a:buNone/>
            </a:pPr>
            <a:r>
              <a:rPr lang="en-US" dirty="0"/>
              <a:t>	</a:t>
            </a:r>
            <a:r>
              <a:rPr lang="en-US" i="1" dirty="0">
                <a:latin typeface="Times New Roman" panose="02020603050405020304" pitchFamily="18" charset="0"/>
              </a:rPr>
              <a:t>f</a:t>
            </a:r>
            <a:r>
              <a:rPr lang="en-US" dirty="0">
                <a:latin typeface="Times New Roman" panose="02020603050405020304" pitchFamily="18" charset="0"/>
              </a:rPr>
              <a:t> (</a:t>
            </a:r>
            <a:r>
              <a:rPr lang="en-US" b="1" dirty="0">
                <a:latin typeface="Times New Roman" panose="02020603050405020304" pitchFamily="18" charset="0"/>
              </a:rPr>
              <a:t>x</a:t>
            </a:r>
            <a:r>
              <a:rPr lang="en-US" dirty="0">
                <a:latin typeface="Times New Roman" panose="02020603050405020304" pitchFamily="18" charset="0"/>
              </a:rPr>
              <a:t>) = </a:t>
            </a:r>
            <a:r>
              <a:rPr lang="en-US" b="1" dirty="0" err="1">
                <a:latin typeface="Times New Roman" panose="02020603050405020304" pitchFamily="18" charset="0"/>
              </a:rPr>
              <a:t>c</a:t>
            </a:r>
            <a:r>
              <a:rPr lang="en-US" baseline="30000" dirty="0" err="1">
                <a:latin typeface="Times New Roman" panose="02020603050405020304" pitchFamily="18" charset="0"/>
              </a:rPr>
              <a:t>T</a:t>
            </a:r>
            <a:r>
              <a:rPr lang="en-US" b="1" dirty="0" err="1">
                <a:latin typeface="Times New Roman" panose="02020603050405020304" pitchFamily="18" charset="0"/>
              </a:rPr>
              <a:t>x</a:t>
            </a:r>
            <a:r>
              <a:rPr lang="en-US" dirty="0"/>
              <a:t> where </a:t>
            </a:r>
            <a:r>
              <a:rPr lang="en-US" b="1" dirty="0">
                <a:latin typeface="Times New Roman" panose="02020603050405020304" pitchFamily="18" charset="0"/>
              </a:rPr>
              <a:t>c</a:t>
            </a:r>
            <a:r>
              <a:rPr lang="en-US" dirty="0"/>
              <a:t> is an </a:t>
            </a:r>
            <a:r>
              <a:rPr lang="en-US" i="1" dirty="0">
                <a:latin typeface="Times New Roman" panose="02020603050405020304" pitchFamily="18" charset="0"/>
              </a:rPr>
              <a:t>n</a:t>
            </a:r>
            <a:r>
              <a:rPr lang="en-US" dirty="0"/>
              <a:t>-dimensional vector</a:t>
            </a:r>
          </a:p>
          <a:p>
            <a:pPr marL="0" indent="0">
              <a:buNone/>
            </a:pPr>
            <a:r>
              <a:rPr lang="en-US" dirty="0"/>
              <a:t>      where</a:t>
            </a:r>
          </a:p>
          <a:p>
            <a:pPr marL="0" indent="0">
              <a:buNone/>
            </a:pPr>
            <a:r>
              <a:rPr lang="en-US" dirty="0"/>
              <a:t>	</a:t>
            </a:r>
            <a:r>
              <a:rPr lang="en-US" b="1" dirty="0">
                <a:latin typeface="Times New Roman" panose="02020603050405020304" pitchFamily="18" charset="0"/>
              </a:rPr>
              <a:t>x</a:t>
            </a:r>
            <a:r>
              <a:rPr lang="en-US" dirty="0">
                <a:latin typeface="Times New Roman" panose="02020603050405020304" pitchFamily="18" charset="0"/>
              </a:rPr>
              <a:t> ≥ </a:t>
            </a:r>
            <a:r>
              <a:rPr lang="en-US" b="1" dirty="0">
                <a:latin typeface="Times New Roman" panose="02020603050405020304" pitchFamily="18" charset="0"/>
              </a:rPr>
              <a:t>0</a:t>
            </a:r>
            <a:r>
              <a:rPr lang="en-US" dirty="0"/>
              <a:t> or all entries of </a:t>
            </a:r>
            <a:r>
              <a:rPr lang="en-US" b="1" dirty="0">
                <a:latin typeface="Times New Roman" panose="02020603050405020304" pitchFamily="18" charset="0"/>
              </a:rPr>
              <a:t>x</a:t>
            </a:r>
            <a:r>
              <a:rPr lang="en-US" dirty="0"/>
              <a:t> are non-negative</a:t>
            </a:r>
          </a:p>
          <a:p>
            <a:pPr marL="0" indent="0">
              <a:buNone/>
            </a:pPr>
            <a:r>
              <a:rPr lang="en-US" dirty="0"/>
              <a:t>	</a:t>
            </a:r>
            <a:r>
              <a:rPr lang="en-US" i="1" dirty="0">
                <a:latin typeface="Times New Roman" panose="02020603050405020304" pitchFamily="18" charset="0"/>
              </a:rPr>
              <a:t>A</a:t>
            </a:r>
            <a:r>
              <a:rPr lang="en-US" b="1" dirty="0">
                <a:latin typeface="Times New Roman" panose="02020603050405020304" pitchFamily="18" charset="0"/>
              </a:rPr>
              <a:t>x</a:t>
            </a:r>
            <a:r>
              <a:rPr lang="en-US" dirty="0">
                <a:latin typeface="Times New Roman" panose="02020603050405020304" pitchFamily="18" charset="0"/>
              </a:rPr>
              <a:t> ≤ </a:t>
            </a:r>
            <a:r>
              <a:rPr lang="en-US" b="1" dirty="0">
                <a:latin typeface="Times New Roman" panose="02020603050405020304" pitchFamily="18" charset="0"/>
              </a:rPr>
              <a:t>b</a:t>
            </a:r>
            <a:r>
              <a:rPr lang="en-US" dirty="0"/>
              <a:t> for a given matrix </a:t>
            </a:r>
            <a:r>
              <a:rPr lang="en-US" i="1" dirty="0">
                <a:latin typeface="Times New Roman" panose="02020603050405020304" pitchFamily="18" charset="0"/>
              </a:rPr>
              <a:t>A</a:t>
            </a:r>
            <a:r>
              <a:rPr lang="en-US" dirty="0"/>
              <a:t> and a vector </a:t>
            </a:r>
            <a:r>
              <a:rPr lang="en-US" b="1" dirty="0">
                <a:latin typeface="Times New Roman" panose="02020603050405020304" pitchFamily="18" charset="0"/>
              </a:rPr>
              <a:t>b</a:t>
            </a:r>
          </a:p>
          <a:p>
            <a:pPr marL="0" indent="0">
              <a:buNone/>
            </a:pPr>
            <a:endParaRPr lang="en-US" b="1" dirty="0">
              <a:latin typeface="Times New Roman" panose="02020603050405020304" pitchFamily="18" charset="0"/>
            </a:endParaRPr>
          </a:p>
          <a:p>
            <a:pPr lvl="1" indent="-342900">
              <a:buFont typeface="Arial" panose="020B0604020202020204" pitchFamily="34" charset="0"/>
              <a:buChar char="•"/>
              <a:defRPr/>
            </a:pPr>
            <a:r>
              <a:rPr kumimoji="0" lang="en-US"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There are excellent upper-year undergraduate courses that focus specifically on such types of optimization</a:t>
            </a:r>
          </a:p>
          <a:p>
            <a:pPr marL="0" indent="0">
              <a:buNone/>
            </a:pPr>
            <a:endParaRPr lang="en-US" b="1"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EF54F11D-761E-4A67-B3C2-E7923704604E}"/>
              </a:ext>
            </a:extLst>
          </p:cNvPr>
          <p:cNvSpPr>
            <a:spLocks noGrp="1"/>
          </p:cNvSpPr>
          <p:nvPr>
            <p:ph type="ftr" sz="quarter" idx="11"/>
          </p:nvPr>
        </p:nvSpPr>
        <p:spPr/>
        <p:txBody>
          <a:bodyPr/>
          <a:lstStyle/>
          <a:p>
            <a:r>
              <a:rPr lang="en-US"/>
              <a:t>Optimization</a:t>
            </a:r>
            <a:endParaRPr lang="en-CA" dirty="0"/>
          </a:p>
        </p:txBody>
      </p:sp>
      <p:sp>
        <p:nvSpPr>
          <p:cNvPr id="5" name="Slide Number Placeholder 4">
            <a:extLst>
              <a:ext uri="{FF2B5EF4-FFF2-40B4-BE49-F238E27FC236}">
                <a16:creationId xmlns:a16="http://schemas.microsoft.com/office/drawing/2014/main" id="{B6B6FFF1-CB6A-4410-B0F5-590D320E79C1}"/>
              </a:ext>
            </a:extLst>
          </p:cNvPr>
          <p:cNvSpPr>
            <a:spLocks noGrp="1"/>
          </p:cNvSpPr>
          <p:nvPr>
            <p:ph type="sldNum" sz="quarter" idx="12"/>
          </p:nvPr>
        </p:nvSpPr>
        <p:spPr/>
        <p:txBody>
          <a:bodyPr/>
          <a:lstStyle/>
          <a:p>
            <a:fld id="{42EF6DC8-DA9C-4533-8A40-BB00A2545AF8}" type="slidenum">
              <a:rPr lang="en-CA" smtClean="0"/>
              <a:pPr/>
              <a:t>6</a:t>
            </a:fld>
            <a:endParaRPr lang="en-CA"/>
          </a:p>
        </p:txBody>
      </p:sp>
      <p:pic>
        <p:nvPicPr>
          <p:cNvPr id="7" name="Audio 6">
            <a:hlinkClick r:id="" action="ppaction://media"/>
            <a:extLst>
              <a:ext uri="{FF2B5EF4-FFF2-40B4-BE49-F238E27FC236}">
                <a16:creationId xmlns:a16="http://schemas.microsoft.com/office/drawing/2014/main" id="{A9475B81-2CAD-49BD-8D90-3474757485B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42902940"/>
      </p:ext>
    </p:extLst>
  </p:cSld>
  <p:clrMapOvr>
    <a:masterClrMapping/>
  </p:clrMapOvr>
  <mc:AlternateContent xmlns:mc="http://schemas.openxmlformats.org/markup-compatibility/2006" xmlns:p14="http://schemas.microsoft.com/office/powerpoint/2010/main">
    <mc:Choice Requires="p14">
      <p:transition spd="slow" p14:dur="2000" advTm="97294"/>
    </mc:Choice>
    <mc:Fallback xmlns="">
      <p:transition spd="slow" advTm="97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DB6EA-56F3-4A27-9EF5-FFFD25A013F4}"/>
              </a:ext>
            </a:extLst>
          </p:cNvPr>
          <p:cNvSpPr>
            <a:spLocks noGrp="1"/>
          </p:cNvSpPr>
          <p:nvPr>
            <p:ph type="title"/>
          </p:nvPr>
        </p:nvSpPr>
        <p:spPr/>
        <p:txBody>
          <a:bodyPr/>
          <a:lstStyle/>
          <a:p>
            <a:r>
              <a:rPr lang="en-US" dirty="0"/>
              <a:t>Issues with optimization</a:t>
            </a:r>
          </a:p>
        </p:txBody>
      </p:sp>
      <p:sp>
        <p:nvSpPr>
          <p:cNvPr id="3" name="Content Placeholder 2">
            <a:extLst>
              <a:ext uri="{FF2B5EF4-FFF2-40B4-BE49-F238E27FC236}">
                <a16:creationId xmlns:a16="http://schemas.microsoft.com/office/drawing/2014/main" id="{001D291E-9C55-4894-9605-5819F81F1535}"/>
              </a:ext>
            </a:extLst>
          </p:cNvPr>
          <p:cNvSpPr>
            <a:spLocks noGrp="1"/>
          </p:cNvSpPr>
          <p:nvPr>
            <p:ph idx="1"/>
          </p:nvPr>
        </p:nvSpPr>
        <p:spPr/>
        <p:txBody>
          <a:bodyPr/>
          <a:lstStyle/>
          <a:p>
            <a:r>
              <a:rPr lang="en-US" dirty="0"/>
              <a:t>When you find a root, it can usually be found to significant accuracy</a:t>
            </a:r>
          </a:p>
          <a:p>
            <a:pPr lvl="1"/>
            <a:r>
              <a:rPr lang="en-US" dirty="0"/>
              <a:t>For example, finding a root of </a:t>
            </a:r>
            <a:r>
              <a:rPr lang="en-US" dirty="0">
                <a:latin typeface="Times New Roman" panose="02020603050405020304" pitchFamily="18" charset="0"/>
              </a:rPr>
              <a:t>sin(</a:t>
            </a:r>
            <a:r>
              <a:rPr lang="en-US" i="1" dirty="0">
                <a:latin typeface="Times New Roman" panose="02020603050405020304" pitchFamily="18" charset="0"/>
              </a:rPr>
              <a:t>x</a:t>
            </a:r>
            <a:r>
              <a:rPr lang="en-US" dirty="0">
                <a:latin typeface="Times New Roman" panose="02020603050405020304" pitchFamily="18" charset="0"/>
              </a:rPr>
              <a:t>)</a:t>
            </a:r>
            <a:r>
              <a:rPr lang="en-US" dirty="0"/>
              <a:t> can be done close to sixteen significant digits</a:t>
            </a:r>
          </a:p>
          <a:p>
            <a:pPr lvl="1"/>
            <a:r>
              <a:rPr lang="en-US" dirty="0"/>
              <a:t>This is due to the ability to represent numbers as small as </a:t>
            </a:r>
            <a:r>
              <a:rPr lang="en-US" dirty="0">
                <a:latin typeface="Times New Roman" panose="02020603050405020304" pitchFamily="18" charset="0"/>
              </a:rPr>
              <a:t>10</a:t>
            </a:r>
            <a:r>
              <a:rPr lang="en-US" baseline="30000" dirty="0">
                <a:latin typeface="Times New Roman" panose="02020603050405020304" pitchFamily="18" charset="0"/>
              </a:rPr>
              <a:t>–300</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D26877A3-1E1D-48BD-B5AE-3B09B8931A73}"/>
              </a:ext>
            </a:extLst>
          </p:cNvPr>
          <p:cNvSpPr>
            <a:spLocks noGrp="1"/>
          </p:cNvSpPr>
          <p:nvPr>
            <p:ph type="ftr" sz="quarter" idx="11"/>
          </p:nvPr>
        </p:nvSpPr>
        <p:spPr/>
        <p:txBody>
          <a:bodyPr/>
          <a:lstStyle/>
          <a:p>
            <a:r>
              <a:rPr lang="en-US"/>
              <a:t>Optimization</a:t>
            </a:r>
            <a:endParaRPr lang="en-CA" dirty="0"/>
          </a:p>
        </p:txBody>
      </p:sp>
      <p:sp>
        <p:nvSpPr>
          <p:cNvPr id="5" name="Slide Number Placeholder 4">
            <a:extLst>
              <a:ext uri="{FF2B5EF4-FFF2-40B4-BE49-F238E27FC236}">
                <a16:creationId xmlns:a16="http://schemas.microsoft.com/office/drawing/2014/main" id="{06D2A633-6C62-4C9B-A097-80DF9AD889AF}"/>
              </a:ext>
            </a:extLst>
          </p:cNvPr>
          <p:cNvSpPr>
            <a:spLocks noGrp="1"/>
          </p:cNvSpPr>
          <p:nvPr>
            <p:ph type="sldNum" sz="quarter" idx="12"/>
          </p:nvPr>
        </p:nvSpPr>
        <p:spPr/>
        <p:txBody>
          <a:bodyPr/>
          <a:lstStyle/>
          <a:p>
            <a:fld id="{42EF6DC8-DA9C-4533-8A40-BB00A2545AF8}" type="slidenum">
              <a:rPr lang="en-CA" smtClean="0"/>
              <a:pPr/>
              <a:t>7</a:t>
            </a:fld>
            <a:endParaRPr lang="en-CA"/>
          </a:p>
        </p:txBody>
      </p:sp>
      <p:pic>
        <p:nvPicPr>
          <p:cNvPr id="9" name="Audio 8">
            <a:hlinkClick r:id="" action="ppaction://media"/>
            <a:extLst>
              <a:ext uri="{FF2B5EF4-FFF2-40B4-BE49-F238E27FC236}">
                <a16:creationId xmlns:a16="http://schemas.microsoft.com/office/drawing/2014/main" id="{BCFC8845-2C08-455E-A436-6187829A69D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72643778"/>
      </p:ext>
    </p:extLst>
  </p:cSld>
  <p:clrMapOvr>
    <a:masterClrMapping/>
  </p:clrMapOvr>
  <mc:AlternateContent xmlns:mc="http://schemas.openxmlformats.org/markup-compatibility/2006">
    <mc:Choice xmlns:p14="http://schemas.microsoft.com/office/powerpoint/2010/main" Requires="p14">
      <p:transition spd="slow" p14:dur="2000" advTm="37786"/>
    </mc:Choice>
    <mc:Fallback>
      <p:transition spd="slow" advTm="37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DB6EA-56F3-4A27-9EF5-FFFD25A013F4}"/>
              </a:ext>
            </a:extLst>
          </p:cNvPr>
          <p:cNvSpPr>
            <a:spLocks noGrp="1"/>
          </p:cNvSpPr>
          <p:nvPr>
            <p:ph type="title"/>
          </p:nvPr>
        </p:nvSpPr>
        <p:spPr/>
        <p:txBody>
          <a:bodyPr/>
          <a:lstStyle/>
          <a:p>
            <a:r>
              <a:rPr lang="en-US" dirty="0"/>
              <a:t>Issues with optimization</a:t>
            </a:r>
          </a:p>
        </p:txBody>
      </p:sp>
      <p:sp>
        <p:nvSpPr>
          <p:cNvPr id="3" name="Content Placeholder 2">
            <a:extLst>
              <a:ext uri="{FF2B5EF4-FFF2-40B4-BE49-F238E27FC236}">
                <a16:creationId xmlns:a16="http://schemas.microsoft.com/office/drawing/2014/main" id="{001D291E-9C55-4894-9605-5819F81F1535}"/>
              </a:ext>
            </a:extLst>
          </p:cNvPr>
          <p:cNvSpPr>
            <a:spLocks noGrp="1"/>
          </p:cNvSpPr>
          <p:nvPr>
            <p:ph idx="1"/>
          </p:nvPr>
        </p:nvSpPr>
        <p:spPr/>
        <p:txBody>
          <a:bodyPr/>
          <a:lstStyle/>
          <a:p>
            <a:r>
              <a:rPr lang="en-US" dirty="0"/>
              <a:t>If we are finding an extrema with function evaluations, there may be many numbers that map to the same floating-point value</a:t>
            </a:r>
          </a:p>
          <a:p>
            <a:endParaRPr lang="en-US" dirty="0"/>
          </a:p>
          <a:p>
            <a:endParaRPr lang="en-US" dirty="0"/>
          </a:p>
          <a:p>
            <a:r>
              <a:rPr lang="en-US" dirty="0"/>
              <a:t>If the error is too small, less than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x</a:t>
            </a:r>
            <a:r>
              <a:rPr lang="en-US" baseline="-25000" dirty="0" err="1">
                <a:latin typeface="Times New Roman" panose="02020603050405020304" pitchFamily="18" charset="0"/>
              </a:rPr>
              <a:t>min</a:t>
            </a:r>
            <a:r>
              <a:rPr lang="en-US" dirty="0">
                <a:latin typeface="Times New Roman" panose="02020603050405020304" pitchFamily="18" charset="0"/>
              </a:rPr>
              <a:t>) 2</a:t>
            </a:r>
            <a:r>
              <a:rPr lang="en-US" baseline="30000" dirty="0">
                <a:latin typeface="Times New Roman" panose="02020603050405020304" pitchFamily="18" charset="0"/>
              </a:rPr>
              <a:t>–52</a:t>
            </a:r>
            <a:r>
              <a:rPr lang="en-US" dirty="0"/>
              <a:t>, then </a:t>
            </a:r>
            <a:r>
              <a:rPr lang="en-US" i="1" dirty="0">
                <a:latin typeface="Times New Roman" panose="02020603050405020304" pitchFamily="18" charset="0"/>
              </a:rPr>
              <a:t>f</a:t>
            </a:r>
            <a:r>
              <a:rPr lang="en-US" dirty="0">
                <a:latin typeface="Times New Roman" panose="02020603050405020304" pitchFamily="18" charset="0"/>
              </a:rPr>
              <a:t> (</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x</a:t>
            </a:r>
            <a:r>
              <a:rPr lang="en-US" baseline="-25000" dirty="0" err="1">
                <a:latin typeface="Times New Roman" panose="02020603050405020304" pitchFamily="18" charset="0"/>
              </a:rPr>
              <a:t>min</a:t>
            </a:r>
            <a:r>
              <a:rPr lang="en-US" dirty="0">
                <a:latin typeface="Times New Roman" panose="02020603050405020304" pitchFamily="18" charset="0"/>
              </a:rPr>
              <a:t>)</a:t>
            </a:r>
          </a:p>
        </p:txBody>
      </p:sp>
      <p:sp>
        <p:nvSpPr>
          <p:cNvPr id="4" name="Footer Placeholder 3">
            <a:extLst>
              <a:ext uri="{FF2B5EF4-FFF2-40B4-BE49-F238E27FC236}">
                <a16:creationId xmlns:a16="http://schemas.microsoft.com/office/drawing/2014/main" id="{D26877A3-1E1D-48BD-B5AE-3B09B8931A73}"/>
              </a:ext>
            </a:extLst>
          </p:cNvPr>
          <p:cNvSpPr>
            <a:spLocks noGrp="1"/>
          </p:cNvSpPr>
          <p:nvPr>
            <p:ph type="ftr" sz="quarter" idx="11"/>
          </p:nvPr>
        </p:nvSpPr>
        <p:spPr/>
        <p:txBody>
          <a:bodyPr/>
          <a:lstStyle/>
          <a:p>
            <a:r>
              <a:rPr lang="en-US"/>
              <a:t>Optimization</a:t>
            </a:r>
            <a:endParaRPr lang="en-CA" dirty="0"/>
          </a:p>
        </p:txBody>
      </p:sp>
      <p:sp>
        <p:nvSpPr>
          <p:cNvPr id="5" name="Slide Number Placeholder 4">
            <a:extLst>
              <a:ext uri="{FF2B5EF4-FFF2-40B4-BE49-F238E27FC236}">
                <a16:creationId xmlns:a16="http://schemas.microsoft.com/office/drawing/2014/main" id="{06D2A633-6C62-4C9B-A097-80DF9AD889AF}"/>
              </a:ext>
            </a:extLst>
          </p:cNvPr>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6" name="Object 5">
            <a:extLst>
              <a:ext uri="{FF2B5EF4-FFF2-40B4-BE49-F238E27FC236}">
                <a16:creationId xmlns:a16="http://schemas.microsoft.com/office/drawing/2014/main" id="{40F47F88-4B7C-4234-BF8C-A1DD038CFE7B}"/>
              </a:ext>
            </a:extLst>
          </p:cNvPr>
          <p:cNvGraphicFramePr>
            <a:graphicFrameLocks noChangeAspect="1"/>
          </p:cNvGraphicFramePr>
          <p:nvPr>
            <p:extLst>
              <p:ext uri="{D42A27DB-BD31-4B8C-83A1-F6EECF244321}">
                <p14:modId xmlns:p14="http://schemas.microsoft.com/office/powerpoint/2010/main" val="3408134268"/>
              </p:ext>
            </p:extLst>
          </p:nvPr>
        </p:nvGraphicFramePr>
        <p:xfrm>
          <a:off x="2851729" y="2339987"/>
          <a:ext cx="4387271" cy="697465"/>
        </p:xfrm>
        <a:graphic>
          <a:graphicData uri="http://schemas.openxmlformats.org/presentationml/2006/ole">
            <mc:AlternateContent xmlns:mc="http://schemas.openxmlformats.org/markup-compatibility/2006">
              <mc:Choice xmlns:v="urn:schemas-microsoft-com:vml" Requires="v">
                <p:oleObj name="Equation" r:id="rId5" imgW="2476440" imgH="393480" progId="Equation.DSMT4">
                  <p:embed/>
                </p:oleObj>
              </mc:Choice>
              <mc:Fallback>
                <p:oleObj name="Equation" r:id="rId5" imgW="2476440" imgH="393480" progId="Equation.DSMT4">
                  <p:embed/>
                  <p:pic>
                    <p:nvPicPr>
                      <p:cNvPr id="6" name="Object 5">
                        <a:extLst>
                          <a:ext uri="{FF2B5EF4-FFF2-40B4-BE49-F238E27FC236}">
                            <a16:creationId xmlns:a16="http://schemas.microsoft.com/office/drawing/2014/main" id="{40F47F88-4B7C-4234-BF8C-A1DD038CFE7B}"/>
                          </a:ext>
                        </a:extLst>
                      </p:cNvPr>
                      <p:cNvPicPr/>
                      <p:nvPr/>
                    </p:nvPicPr>
                    <p:blipFill>
                      <a:blip r:embed="rId6"/>
                      <a:stretch>
                        <a:fillRect/>
                      </a:stretch>
                    </p:blipFill>
                    <p:spPr>
                      <a:xfrm>
                        <a:off x="2851729" y="2339987"/>
                        <a:ext cx="4387271" cy="69746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7EB32D71-1F9D-4D53-A9E1-45BA0B179764}"/>
              </a:ext>
            </a:extLst>
          </p:cNvPr>
          <p:cNvGraphicFramePr>
            <a:graphicFrameLocks noChangeAspect="1"/>
          </p:cNvGraphicFramePr>
          <p:nvPr>
            <p:extLst>
              <p:ext uri="{D42A27DB-BD31-4B8C-83A1-F6EECF244321}">
                <p14:modId xmlns:p14="http://schemas.microsoft.com/office/powerpoint/2010/main" val="1881970748"/>
              </p:ext>
            </p:extLst>
          </p:nvPr>
        </p:nvGraphicFramePr>
        <p:xfrm>
          <a:off x="2851729" y="3657811"/>
          <a:ext cx="4208463" cy="698500"/>
        </p:xfrm>
        <a:graphic>
          <a:graphicData uri="http://schemas.openxmlformats.org/presentationml/2006/ole">
            <mc:AlternateContent xmlns:mc="http://schemas.openxmlformats.org/markup-compatibility/2006">
              <mc:Choice xmlns:v="urn:schemas-microsoft-com:vml" Requires="v">
                <p:oleObj name="Equation" r:id="rId7" imgW="2374560" imgH="393480" progId="Equation.DSMT4">
                  <p:embed/>
                </p:oleObj>
              </mc:Choice>
              <mc:Fallback>
                <p:oleObj name="Equation" r:id="rId7" imgW="2374560" imgH="393480" progId="Equation.DSMT4">
                  <p:embed/>
                  <p:pic>
                    <p:nvPicPr>
                      <p:cNvPr id="6" name="Object 5">
                        <a:extLst>
                          <a:ext uri="{FF2B5EF4-FFF2-40B4-BE49-F238E27FC236}">
                            <a16:creationId xmlns:a16="http://schemas.microsoft.com/office/drawing/2014/main" id="{40F47F88-4B7C-4234-BF8C-A1DD038CFE7B}"/>
                          </a:ext>
                        </a:extLst>
                      </p:cNvPr>
                      <p:cNvPicPr/>
                      <p:nvPr/>
                    </p:nvPicPr>
                    <p:blipFill>
                      <a:blip r:embed="rId8"/>
                      <a:stretch>
                        <a:fillRect/>
                      </a:stretch>
                    </p:blipFill>
                    <p:spPr>
                      <a:xfrm>
                        <a:off x="2851729" y="3657811"/>
                        <a:ext cx="4208463" cy="6985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B8CF0A62-F225-451E-9F13-657EDD7F5D69}"/>
              </a:ext>
            </a:extLst>
          </p:cNvPr>
          <p:cNvGraphicFramePr>
            <a:graphicFrameLocks noChangeAspect="1"/>
          </p:cNvGraphicFramePr>
          <p:nvPr>
            <p:extLst>
              <p:ext uri="{D42A27DB-BD31-4B8C-83A1-F6EECF244321}">
                <p14:modId xmlns:p14="http://schemas.microsoft.com/office/powerpoint/2010/main" val="976281643"/>
              </p:ext>
            </p:extLst>
          </p:nvPr>
        </p:nvGraphicFramePr>
        <p:xfrm>
          <a:off x="3413125" y="4403725"/>
          <a:ext cx="3082925" cy="968375"/>
        </p:xfrm>
        <a:graphic>
          <a:graphicData uri="http://schemas.openxmlformats.org/presentationml/2006/ole">
            <mc:AlternateContent xmlns:mc="http://schemas.openxmlformats.org/markup-compatibility/2006">
              <mc:Choice xmlns:v="urn:schemas-microsoft-com:vml" Requires="v">
                <p:oleObj name="Equation" r:id="rId9" imgW="1739880" imgH="545760" progId="Equation.DSMT4">
                  <p:embed/>
                </p:oleObj>
              </mc:Choice>
              <mc:Fallback>
                <p:oleObj name="Equation" r:id="rId9" imgW="1739880" imgH="545760" progId="Equation.DSMT4">
                  <p:embed/>
                  <p:pic>
                    <p:nvPicPr>
                      <p:cNvPr id="7" name="Object 6">
                        <a:extLst>
                          <a:ext uri="{FF2B5EF4-FFF2-40B4-BE49-F238E27FC236}">
                            <a16:creationId xmlns:a16="http://schemas.microsoft.com/office/drawing/2014/main" id="{7EB32D71-1F9D-4D53-A9E1-45BA0B179764}"/>
                          </a:ext>
                        </a:extLst>
                      </p:cNvPr>
                      <p:cNvPicPr/>
                      <p:nvPr/>
                    </p:nvPicPr>
                    <p:blipFill>
                      <a:blip r:embed="rId10"/>
                      <a:stretch>
                        <a:fillRect/>
                      </a:stretch>
                    </p:blipFill>
                    <p:spPr>
                      <a:xfrm>
                        <a:off x="3413125" y="4403725"/>
                        <a:ext cx="3082925" cy="9683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112E689B-3378-4352-AF45-7DF039E6AC4B}"/>
              </a:ext>
            </a:extLst>
          </p:cNvPr>
          <p:cNvGraphicFramePr>
            <a:graphicFrameLocks noChangeAspect="1"/>
          </p:cNvGraphicFramePr>
          <p:nvPr>
            <p:extLst>
              <p:ext uri="{D42A27DB-BD31-4B8C-83A1-F6EECF244321}">
                <p14:modId xmlns:p14="http://schemas.microsoft.com/office/powerpoint/2010/main" val="3685931315"/>
              </p:ext>
            </p:extLst>
          </p:nvPr>
        </p:nvGraphicFramePr>
        <p:xfrm>
          <a:off x="3481388" y="5434514"/>
          <a:ext cx="3014662" cy="1058863"/>
        </p:xfrm>
        <a:graphic>
          <a:graphicData uri="http://schemas.openxmlformats.org/presentationml/2006/ole">
            <mc:AlternateContent xmlns:mc="http://schemas.openxmlformats.org/markup-compatibility/2006">
              <mc:Choice xmlns:v="urn:schemas-microsoft-com:vml" Requires="v">
                <p:oleObj name="Equation" r:id="rId11" imgW="1701720" imgH="596880" progId="Equation.DSMT4">
                  <p:embed/>
                </p:oleObj>
              </mc:Choice>
              <mc:Fallback>
                <p:oleObj name="Equation" r:id="rId11" imgW="1701720" imgH="596880" progId="Equation.DSMT4">
                  <p:embed/>
                  <p:pic>
                    <p:nvPicPr>
                      <p:cNvPr id="8" name="Object 7">
                        <a:extLst>
                          <a:ext uri="{FF2B5EF4-FFF2-40B4-BE49-F238E27FC236}">
                            <a16:creationId xmlns:a16="http://schemas.microsoft.com/office/drawing/2014/main" id="{B8CF0A62-F225-451E-9F13-657EDD7F5D69}"/>
                          </a:ext>
                        </a:extLst>
                      </p:cNvPr>
                      <p:cNvPicPr/>
                      <p:nvPr/>
                    </p:nvPicPr>
                    <p:blipFill>
                      <a:blip r:embed="rId12"/>
                      <a:stretch>
                        <a:fillRect/>
                      </a:stretch>
                    </p:blipFill>
                    <p:spPr>
                      <a:xfrm>
                        <a:off x="3481388" y="5434514"/>
                        <a:ext cx="3014662" cy="1058863"/>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ABA5F8C6-B73E-4BD7-93DC-C93BB16F502C}"/>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64075912"/>
      </p:ext>
    </p:extLst>
  </p:cSld>
  <p:clrMapOvr>
    <a:masterClrMapping/>
  </p:clrMapOvr>
  <mc:AlternateContent xmlns:mc="http://schemas.openxmlformats.org/markup-compatibility/2006">
    <mc:Choice xmlns:p14="http://schemas.microsoft.com/office/powerpoint/2010/main" Requires="p14">
      <p:transition spd="slow" p14:dur="2000" advTm="157616"/>
    </mc:Choice>
    <mc:Fallback>
      <p:transition spd="slow" advTm="157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DB6EA-56F3-4A27-9EF5-FFFD25A013F4}"/>
              </a:ext>
            </a:extLst>
          </p:cNvPr>
          <p:cNvSpPr>
            <a:spLocks noGrp="1"/>
          </p:cNvSpPr>
          <p:nvPr>
            <p:ph type="title"/>
          </p:nvPr>
        </p:nvSpPr>
        <p:spPr/>
        <p:txBody>
          <a:bodyPr/>
          <a:lstStyle/>
          <a:p>
            <a:r>
              <a:rPr lang="en-US" dirty="0"/>
              <a:t>Issues with optimization</a:t>
            </a:r>
          </a:p>
        </p:txBody>
      </p:sp>
      <p:sp>
        <p:nvSpPr>
          <p:cNvPr id="3" name="Content Placeholder 2">
            <a:extLst>
              <a:ext uri="{FF2B5EF4-FFF2-40B4-BE49-F238E27FC236}">
                <a16:creationId xmlns:a16="http://schemas.microsoft.com/office/drawing/2014/main" id="{001D291E-9C55-4894-9605-5819F81F1535}"/>
              </a:ext>
            </a:extLst>
          </p:cNvPr>
          <p:cNvSpPr>
            <a:spLocks noGrp="1"/>
          </p:cNvSpPr>
          <p:nvPr>
            <p:ph idx="1"/>
          </p:nvPr>
        </p:nvSpPr>
        <p:spPr/>
        <p:txBody>
          <a:bodyPr/>
          <a:lstStyle/>
          <a:p>
            <a:r>
              <a:rPr lang="en-US" dirty="0"/>
              <a:t>For example, in finding the minimum of </a:t>
            </a:r>
            <a:r>
              <a:rPr lang="en-US" dirty="0">
                <a:latin typeface="Times New Roman" panose="02020603050405020304" pitchFamily="18" charset="0"/>
              </a:rPr>
              <a:t>sin(</a:t>
            </a:r>
            <a:r>
              <a:rPr lang="en-US" i="1" dirty="0">
                <a:latin typeface="Times New Roman" panose="02020603050405020304" pitchFamily="18" charset="0"/>
              </a:rPr>
              <a:t>x</a:t>
            </a:r>
            <a:r>
              <a:rPr lang="en-US" dirty="0">
                <a:latin typeface="Times New Roman" panose="02020603050405020304" pitchFamily="18" charset="0"/>
              </a:rPr>
              <a:t>)</a:t>
            </a:r>
            <a:r>
              <a:rPr lang="en-US" dirty="0"/>
              <a:t>, we have that a point will appear to be a minimum if</a:t>
            </a:r>
          </a:p>
          <a:p>
            <a:endParaRPr lang="en-US" dirty="0"/>
          </a:p>
          <a:p>
            <a:endParaRPr lang="en-US" dirty="0"/>
          </a:p>
          <a:p>
            <a:pPr lvl="1"/>
            <a:r>
              <a:rPr lang="en-US" dirty="0"/>
              <a:t>Thus, we can have at most approximately eight digits of accuracy</a:t>
            </a:r>
          </a:p>
          <a:p>
            <a:pPr marL="1314450" lvl="3" indent="0">
              <a:buNone/>
            </a:pPr>
            <a:r>
              <a:rPr lang="en-US" sz="1600" dirty="0">
                <a:latin typeface="Consolas" panose="020B0609020204030204" pitchFamily="49" charset="0"/>
              </a:rPr>
              <a:t>&gt;&gt; format long</a:t>
            </a:r>
          </a:p>
          <a:p>
            <a:pPr marL="1314450" lvl="3" indent="0">
              <a:buNone/>
            </a:pPr>
            <a:r>
              <a:rPr lang="en-US" sz="1600" dirty="0">
                <a:latin typeface="Consolas" panose="020B0609020204030204" pitchFamily="49" charset="0"/>
              </a:rPr>
              <a:t>&gt;&gt; sin( -pi/2 )</a:t>
            </a:r>
          </a:p>
          <a:p>
            <a:pPr marL="1314450" lvl="3" indent="0">
              <a:buNone/>
            </a:pPr>
            <a:r>
              <a:rPr lang="en-US" sz="1600" dirty="0">
                <a:latin typeface="Consolas" panose="020B0609020204030204" pitchFamily="49" charset="0"/>
              </a:rPr>
              <a:t>    </a:t>
            </a:r>
            <a:r>
              <a:rPr lang="en-US" sz="1600" dirty="0" err="1">
                <a:latin typeface="Consolas" panose="020B0609020204030204" pitchFamily="49" charset="0"/>
              </a:rPr>
              <a:t>ans</a:t>
            </a:r>
            <a:r>
              <a:rPr lang="en-US" sz="1600" dirty="0">
                <a:latin typeface="Consolas" panose="020B0609020204030204" pitchFamily="49" charset="0"/>
              </a:rPr>
              <a:t> = -1</a:t>
            </a:r>
          </a:p>
          <a:p>
            <a:pPr marL="1314450" lvl="3" indent="0">
              <a:buNone/>
            </a:pPr>
            <a:r>
              <a:rPr lang="en-US" sz="1600" dirty="0">
                <a:latin typeface="Consolas" panose="020B0609020204030204" pitchFamily="49" charset="0"/>
              </a:rPr>
              <a:t>&gt;&gt; sin( -pi/2 + 1e-8 )</a:t>
            </a:r>
          </a:p>
          <a:p>
            <a:pPr marL="1314450" lvl="3" indent="0">
              <a:buNone/>
            </a:pPr>
            <a:r>
              <a:rPr lang="en-US" sz="1600" dirty="0">
                <a:latin typeface="Consolas" panose="020B0609020204030204" pitchFamily="49" charset="0"/>
              </a:rPr>
              <a:t>    </a:t>
            </a:r>
            <a:r>
              <a:rPr lang="en-US" sz="1600" dirty="0" err="1">
                <a:latin typeface="Consolas" panose="020B0609020204030204" pitchFamily="49" charset="0"/>
              </a:rPr>
              <a:t>ans</a:t>
            </a:r>
            <a:r>
              <a:rPr lang="en-US" sz="1600" dirty="0">
                <a:latin typeface="Consolas" panose="020B0609020204030204" pitchFamily="49" charset="0"/>
              </a:rPr>
              <a:t> = -1</a:t>
            </a:r>
          </a:p>
          <a:p>
            <a:pPr marL="1314450" lvl="3" indent="0">
              <a:buNone/>
            </a:pPr>
            <a:r>
              <a:rPr lang="en-US" sz="1600" dirty="0">
                <a:latin typeface="Consolas" panose="020B0609020204030204" pitchFamily="49" charset="0"/>
              </a:rPr>
              <a:t>&gt;&gt; sin( -pi/2 - 1e-8 )</a:t>
            </a:r>
          </a:p>
          <a:p>
            <a:pPr marL="1314450" lvl="3" indent="0">
              <a:buNone/>
            </a:pPr>
            <a:r>
              <a:rPr lang="en-US" sz="1600" dirty="0">
                <a:latin typeface="Consolas" panose="020B0609020204030204" pitchFamily="49" charset="0"/>
              </a:rPr>
              <a:t>    </a:t>
            </a:r>
            <a:r>
              <a:rPr lang="en-US" sz="1600" dirty="0" err="1">
                <a:latin typeface="Consolas" panose="020B0609020204030204" pitchFamily="49" charset="0"/>
              </a:rPr>
              <a:t>ans</a:t>
            </a:r>
            <a:r>
              <a:rPr lang="en-US" sz="1600" dirty="0">
                <a:latin typeface="Consolas" panose="020B0609020204030204" pitchFamily="49" charset="0"/>
              </a:rPr>
              <a:t> = -1</a:t>
            </a:r>
          </a:p>
          <a:p>
            <a:pPr marL="1314450" lvl="3" indent="0">
              <a:buNone/>
            </a:pPr>
            <a:r>
              <a:rPr lang="en-US" sz="1600" dirty="0">
                <a:latin typeface="Consolas" panose="020B0609020204030204" pitchFamily="49" charset="0"/>
              </a:rPr>
              <a:t>&gt;&gt; sin( -pi/2 - 1e-7 )</a:t>
            </a:r>
          </a:p>
          <a:p>
            <a:pPr marL="1314450" lvl="3" indent="0">
              <a:buNone/>
            </a:pPr>
            <a:r>
              <a:rPr lang="en-US" sz="1600" dirty="0">
                <a:latin typeface="Consolas" panose="020B0609020204030204" pitchFamily="49" charset="0"/>
              </a:rPr>
              <a:t>    </a:t>
            </a:r>
            <a:r>
              <a:rPr lang="en-US" sz="1600" dirty="0" err="1">
                <a:latin typeface="Consolas" panose="020B0609020204030204" pitchFamily="49" charset="0"/>
              </a:rPr>
              <a:t>ans</a:t>
            </a:r>
            <a:r>
              <a:rPr lang="en-US" sz="1600" dirty="0">
                <a:latin typeface="Consolas" panose="020B0609020204030204" pitchFamily="49" charset="0"/>
              </a:rPr>
              <a:t> = -0.999999999999995</a:t>
            </a:r>
            <a:endParaRPr lang="en-US" sz="1400" dirty="0">
              <a:latin typeface="Consolas" panose="020B0609020204030204" pitchFamily="49" charset="0"/>
            </a:endParaRPr>
          </a:p>
        </p:txBody>
      </p:sp>
      <p:sp>
        <p:nvSpPr>
          <p:cNvPr id="4" name="Footer Placeholder 3">
            <a:extLst>
              <a:ext uri="{FF2B5EF4-FFF2-40B4-BE49-F238E27FC236}">
                <a16:creationId xmlns:a16="http://schemas.microsoft.com/office/drawing/2014/main" id="{D26877A3-1E1D-48BD-B5AE-3B09B8931A73}"/>
              </a:ext>
            </a:extLst>
          </p:cNvPr>
          <p:cNvSpPr>
            <a:spLocks noGrp="1"/>
          </p:cNvSpPr>
          <p:nvPr>
            <p:ph type="ftr" sz="quarter" idx="11"/>
          </p:nvPr>
        </p:nvSpPr>
        <p:spPr/>
        <p:txBody>
          <a:bodyPr/>
          <a:lstStyle/>
          <a:p>
            <a:r>
              <a:rPr lang="en-US"/>
              <a:t>Optimization</a:t>
            </a:r>
            <a:endParaRPr lang="en-CA" dirty="0"/>
          </a:p>
        </p:txBody>
      </p:sp>
      <p:sp>
        <p:nvSpPr>
          <p:cNvPr id="5" name="Slide Number Placeholder 4">
            <a:extLst>
              <a:ext uri="{FF2B5EF4-FFF2-40B4-BE49-F238E27FC236}">
                <a16:creationId xmlns:a16="http://schemas.microsoft.com/office/drawing/2014/main" id="{06D2A633-6C62-4C9B-A097-80DF9AD889AF}"/>
              </a:ext>
            </a:extLst>
          </p:cNvPr>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9" name="Object 8">
            <a:extLst>
              <a:ext uri="{FF2B5EF4-FFF2-40B4-BE49-F238E27FC236}">
                <a16:creationId xmlns:a16="http://schemas.microsoft.com/office/drawing/2014/main" id="{112E689B-3378-4352-AF45-7DF039E6AC4B}"/>
              </a:ext>
            </a:extLst>
          </p:cNvPr>
          <p:cNvGraphicFramePr>
            <a:graphicFrameLocks noChangeAspect="1"/>
          </p:cNvGraphicFramePr>
          <p:nvPr>
            <p:extLst>
              <p:ext uri="{D42A27DB-BD31-4B8C-83A1-F6EECF244321}">
                <p14:modId xmlns:p14="http://schemas.microsoft.com/office/powerpoint/2010/main" val="1378240804"/>
              </p:ext>
            </p:extLst>
          </p:nvPr>
        </p:nvGraphicFramePr>
        <p:xfrm>
          <a:off x="2919767" y="2435113"/>
          <a:ext cx="3598863" cy="473075"/>
        </p:xfrm>
        <a:graphic>
          <a:graphicData uri="http://schemas.openxmlformats.org/presentationml/2006/ole">
            <mc:AlternateContent xmlns:mc="http://schemas.openxmlformats.org/markup-compatibility/2006">
              <mc:Choice xmlns:v="urn:schemas-microsoft-com:vml" Requires="v">
                <p:oleObj name="Equation" r:id="rId5" imgW="2031840" imgH="266400" progId="Equation.DSMT4">
                  <p:embed/>
                </p:oleObj>
              </mc:Choice>
              <mc:Fallback>
                <p:oleObj name="Equation" r:id="rId5" imgW="2031840" imgH="266400" progId="Equation.DSMT4">
                  <p:embed/>
                  <p:pic>
                    <p:nvPicPr>
                      <p:cNvPr id="9" name="Object 8">
                        <a:extLst>
                          <a:ext uri="{FF2B5EF4-FFF2-40B4-BE49-F238E27FC236}">
                            <a16:creationId xmlns:a16="http://schemas.microsoft.com/office/drawing/2014/main" id="{112E689B-3378-4352-AF45-7DF039E6AC4B}"/>
                          </a:ext>
                        </a:extLst>
                      </p:cNvPr>
                      <p:cNvPicPr/>
                      <p:nvPr/>
                    </p:nvPicPr>
                    <p:blipFill>
                      <a:blip r:embed="rId6"/>
                      <a:stretch>
                        <a:fillRect/>
                      </a:stretch>
                    </p:blipFill>
                    <p:spPr>
                      <a:xfrm>
                        <a:off x="2919767" y="2435113"/>
                        <a:ext cx="3598863" cy="473075"/>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5E947B98-CBEE-4443-B2FB-616BCAC2CB6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48774486"/>
      </p:ext>
    </p:extLst>
  </p:cSld>
  <p:clrMapOvr>
    <a:masterClrMapping/>
  </p:clrMapOvr>
  <mc:AlternateContent xmlns:mc="http://schemas.openxmlformats.org/markup-compatibility/2006">
    <mc:Choice xmlns:p14="http://schemas.microsoft.com/office/powerpoint/2010/main" Requires="p14">
      <p:transition spd="slow" p14:dur="2000" advTm="124112"/>
    </mc:Choice>
    <mc:Fallback>
      <p:transition spd="slow" advTm="124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13.4|12.3|7.1|12.7"/>
</p:tagLst>
</file>

<file path=ppt/tags/tag2.xml><?xml version="1.0" encoding="utf-8"?>
<p:tagLst xmlns:a="http://schemas.openxmlformats.org/drawingml/2006/main" xmlns:r="http://schemas.openxmlformats.org/officeDocument/2006/relationships" xmlns:p="http://schemas.openxmlformats.org/presentationml/2006/main">
  <p:tag name="TIMING" val="|17.1|31.9|15.7"/>
</p:tagLst>
</file>

<file path=ppt/tags/tag3.xml><?xml version="1.0" encoding="utf-8"?>
<p:tagLst xmlns:a="http://schemas.openxmlformats.org/drawingml/2006/main" xmlns:r="http://schemas.openxmlformats.org/officeDocument/2006/relationships" xmlns:p="http://schemas.openxmlformats.org/presentationml/2006/main">
  <p:tag name="TIMING" val="|12.1|2.7|11.8|11.1|18.2|3.4"/>
</p:tagLst>
</file>

<file path=ppt/tags/tag4.xml><?xml version="1.0" encoding="utf-8"?>
<p:tagLst xmlns:a="http://schemas.openxmlformats.org/drawingml/2006/main" xmlns:r="http://schemas.openxmlformats.org/officeDocument/2006/relationships" xmlns:p="http://schemas.openxmlformats.org/presentationml/2006/main">
  <p:tag name="TIMING" val="|5.8|15.6|9.4|8.8|8|25.7"/>
</p:tagLst>
</file>

<file path=ppt/tags/tag5.xml><?xml version="1.0" encoding="utf-8"?>
<p:tagLst xmlns:a="http://schemas.openxmlformats.org/drawingml/2006/main" xmlns:r="http://schemas.openxmlformats.org/officeDocument/2006/relationships" xmlns:p="http://schemas.openxmlformats.org/presentationml/2006/main">
  <p:tag name="TIMING" val="|6.3|8.3"/>
</p:tagLst>
</file>

<file path=ppt/tags/tag6.xml><?xml version="1.0" encoding="utf-8"?>
<p:tagLst xmlns:a="http://schemas.openxmlformats.org/drawingml/2006/main" xmlns:r="http://schemas.openxmlformats.org/officeDocument/2006/relationships" xmlns:p="http://schemas.openxmlformats.org/presentationml/2006/main">
  <p:tag name="TIMING" val="|58.1|47.9|15.4|4.7"/>
</p:tagLst>
</file>

<file path=ppt/tags/tag7.xml><?xml version="1.0" encoding="utf-8"?>
<p:tagLst xmlns:a="http://schemas.openxmlformats.org/drawingml/2006/main" xmlns:r="http://schemas.openxmlformats.org/officeDocument/2006/relationships" xmlns:p="http://schemas.openxmlformats.org/presentationml/2006/main">
  <p:tag name="TIMING" val="|38.6|28.3|15.1|23.5"/>
</p:tagLst>
</file>

<file path=ppt/tags/tag8.xml><?xml version="1.0" encoding="utf-8"?>
<p:tagLst xmlns:a="http://schemas.openxmlformats.org/drawingml/2006/main" xmlns:r="http://schemas.openxmlformats.org/officeDocument/2006/relationships" xmlns:p="http://schemas.openxmlformats.org/presentationml/2006/main">
  <p:tag name="TIMING" val="|12.6|14"/>
</p:tagLst>
</file>

<file path=ppt/tags/tag9.xml><?xml version="1.0" encoding="utf-8"?>
<p:tagLst xmlns:a="http://schemas.openxmlformats.org/drawingml/2006/main" xmlns:r="http://schemas.openxmlformats.org/officeDocument/2006/relationships" xmlns:p="http://schemas.openxmlformats.org/presentationml/2006/main">
  <p:tag name="TIMING" val="|3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98602</TotalTime>
  <Words>969</Words>
  <Application>Microsoft Office PowerPoint</Application>
  <PresentationFormat>On-screen Show (4:3)</PresentationFormat>
  <Paragraphs>122</Paragraphs>
  <Slides>16</Slides>
  <Notes>0</Notes>
  <HiddenSlides>0</HiddenSlides>
  <MMClips>16</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16</vt:i4>
      </vt:variant>
    </vt:vector>
  </HeadingPairs>
  <TitlesOfParts>
    <vt:vector size="28" baseType="lpstr">
      <vt:lpstr>Arial</vt:lpstr>
      <vt:lpstr>Bookman Old Style</vt:lpstr>
      <vt:lpstr>Calibri</vt:lpstr>
      <vt:lpstr>Cambria</vt:lpstr>
      <vt:lpstr>Consolas</vt:lpstr>
      <vt:lpstr>Constantia</vt:lpstr>
      <vt:lpstr>Georgia</vt:lpstr>
      <vt:lpstr>Symbol</vt:lpstr>
      <vt:lpstr>Times New Roman</vt:lpstr>
      <vt:lpstr>Office Theme</vt:lpstr>
      <vt:lpstr>Equation</vt:lpstr>
      <vt:lpstr>MathType 6.0 Equation</vt:lpstr>
      <vt:lpstr>Optimization</vt:lpstr>
      <vt:lpstr>Introduction</vt:lpstr>
      <vt:lpstr>Optimization</vt:lpstr>
      <vt:lpstr>Optimization</vt:lpstr>
      <vt:lpstr>Optimization</vt:lpstr>
      <vt:lpstr>Constrained versus unconstrained</vt:lpstr>
      <vt:lpstr>Issues with optimization</vt:lpstr>
      <vt:lpstr>Issues with optimization</vt:lpstr>
      <vt:lpstr>Issues with optimization</vt:lpstr>
      <vt:lpstr>Issues with optimization</vt:lpstr>
      <vt:lpstr>Looking ahead</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1693</cp:revision>
  <dcterms:created xsi:type="dcterms:W3CDTF">2020-04-30T19:27:29Z</dcterms:created>
  <dcterms:modified xsi:type="dcterms:W3CDTF">2021-04-01T05:17:00Z</dcterms:modified>
</cp:coreProperties>
</file>